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8" r:id="rId2"/>
    <p:sldId id="305" r:id="rId3"/>
    <p:sldId id="315" r:id="rId4"/>
    <p:sldId id="310" r:id="rId5"/>
    <p:sldId id="257" r:id="rId6"/>
    <p:sldId id="299" r:id="rId7"/>
    <p:sldId id="319" r:id="rId8"/>
    <p:sldId id="318" r:id="rId9"/>
    <p:sldId id="297" r:id="rId10"/>
    <p:sldId id="258" r:id="rId11"/>
    <p:sldId id="300" r:id="rId12"/>
    <p:sldId id="275" r:id="rId13"/>
    <p:sldId id="259" r:id="rId14"/>
    <p:sldId id="273" r:id="rId15"/>
    <p:sldId id="307" r:id="rId16"/>
    <p:sldId id="312" r:id="rId17"/>
    <p:sldId id="282" r:id="rId18"/>
    <p:sldId id="288" r:id="rId19"/>
    <p:sldId id="311" r:id="rId20"/>
    <p:sldId id="309" r:id="rId21"/>
    <p:sldId id="291" r:id="rId22"/>
    <p:sldId id="292" r:id="rId23"/>
    <p:sldId id="295" r:id="rId24"/>
    <p:sldId id="314" r:id="rId25"/>
    <p:sldId id="284" r:id="rId26"/>
    <p:sldId id="285" r:id="rId27"/>
    <p:sldId id="286" r:id="rId28"/>
    <p:sldId id="276" r:id="rId29"/>
    <p:sldId id="265" r:id="rId30"/>
  </p:sldIdLst>
  <p:sldSz cx="9144000" cy="6858000" type="screen4x3"/>
  <p:notesSz cx="6877050" cy="10002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1C4"/>
    <a:srgbClr val="6666FF"/>
    <a:srgbClr val="0033CC"/>
    <a:srgbClr val="FF6600"/>
    <a:srgbClr val="669900"/>
    <a:srgbClr val="CC0000"/>
    <a:srgbClr val="0000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44" autoAdjust="0"/>
  </p:normalViewPr>
  <p:slideViewPr>
    <p:cSldViewPr>
      <p:cViewPr varScale="1">
        <p:scale>
          <a:sx n="59" d="100"/>
          <a:sy n="59" d="100"/>
        </p:scale>
        <p:origin x="15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84"/>
      </p:cViewPr>
      <p:guideLst>
        <p:guide orient="horz" pos="3151"/>
        <p:guide pos="216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ll\Desktop\COMAPNY%20PROFILE\ATC%20DATA%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ll\Desktop\COMAPNY%20PROFILE\Copy%20of%20ATC%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ll\Desktop\COMAPNY%20PROFILE\ATC%20DATA%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ll\Desktop\COMAPNY%20PROFILE\ATC%20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IN"/>
              <a:t>Running Projects</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Sheet5!$G$17:$G$24</c:f>
              <c:strCache>
                <c:ptCount val="8"/>
                <c:pt idx="0">
                  <c:v>Passive Infra O&amp;M</c:v>
                </c:pt>
                <c:pt idx="1">
                  <c:v>Fibre Work</c:v>
                </c:pt>
                <c:pt idx="2">
                  <c:v>Project  Works </c:v>
                </c:pt>
                <c:pt idx="3">
                  <c:v>Electrical Infrastructure</c:v>
                </c:pt>
                <c:pt idx="4">
                  <c:v>Legal Liaising </c:v>
                </c:pt>
                <c:pt idx="5">
                  <c:v>Air Con AMC &amp; Projects</c:v>
                </c:pt>
                <c:pt idx="6">
                  <c:v>Mount Installation</c:v>
                </c:pt>
                <c:pt idx="7">
                  <c:v>Civil Infrastructure</c:v>
                </c:pt>
              </c:strCache>
            </c:strRef>
          </c:cat>
          <c:val>
            <c:numRef>
              <c:f>Sheet5!$H$17:$H$24</c:f>
              <c:numCache>
                <c:formatCode>General</c:formatCode>
                <c:ptCount val="8"/>
                <c:pt idx="0">
                  <c:v>815</c:v>
                </c:pt>
                <c:pt idx="1">
                  <c:v>15</c:v>
                </c:pt>
                <c:pt idx="2">
                  <c:v>60</c:v>
                </c:pt>
                <c:pt idx="3">
                  <c:v>208</c:v>
                </c:pt>
                <c:pt idx="4">
                  <c:v>28</c:v>
                </c:pt>
                <c:pt idx="5">
                  <c:v>105</c:v>
                </c:pt>
                <c:pt idx="6">
                  <c:v>150</c:v>
                </c:pt>
                <c:pt idx="7">
                  <c:v>5</c:v>
                </c:pt>
              </c:numCache>
            </c:numRef>
          </c:val>
          <c:extLst>
            <c:ext xmlns:c16="http://schemas.microsoft.com/office/drawing/2014/chart" uri="{C3380CC4-5D6E-409C-BE32-E72D297353CC}">
              <c16:uniqueId val="{00000000-9884-4E42-8CC6-F94E87C784F9}"/>
            </c:ext>
          </c:extLst>
        </c:ser>
        <c:dLbls>
          <c:showLegendKey val="0"/>
          <c:showVal val="0"/>
          <c:showCatName val="0"/>
          <c:showSerName val="0"/>
          <c:showPercent val="0"/>
          <c:showBubbleSize val="0"/>
        </c:dLbls>
        <c:gapWidth val="150"/>
        <c:shape val="cylinder"/>
        <c:axId val="70732416"/>
        <c:axId val="70734208"/>
        <c:axId val="0"/>
      </c:bar3DChart>
      <c:catAx>
        <c:axId val="70732416"/>
        <c:scaling>
          <c:orientation val="minMax"/>
        </c:scaling>
        <c:delete val="0"/>
        <c:axPos val="b"/>
        <c:numFmt formatCode="General" sourceLinked="0"/>
        <c:majorTickMark val="none"/>
        <c:minorTickMark val="none"/>
        <c:tickLblPos val="nextTo"/>
        <c:crossAx val="70734208"/>
        <c:crosses val="autoZero"/>
        <c:auto val="1"/>
        <c:lblAlgn val="ctr"/>
        <c:lblOffset val="100"/>
        <c:noMultiLvlLbl val="0"/>
      </c:catAx>
      <c:valAx>
        <c:axId val="70734208"/>
        <c:scaling>
          <c:orientation val="minMax"/>
        </c:scaling>
        <c:delete val="0"/>
        <c:axPos val="l"/>
        <c:majorGridlines/>
        <c:title>
          <c:overlay val="0"/>
        </c:title>
        <c:numFmt formatCode="General" sourceLinked="1"/>
        <c:majorTickMark val="none"/>
        <c:minorTickMark val="none"/>
        <c:tickLblPos val="nextTo"/>
        <c:crossAx val="707324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 Business in CG</a:t>
            </a:r>
          </a:p>
        </c:rich>
      </c:tx>
      <c:overlay val="0"/>
    </c:title>
    <c:autoTitleDeleted val="0"/>
    <c:plotArea>
      <c:layout/>
      <c:pieChart>
        <c:varyColors val="1"/>
        <c:ser>
          <c:idx val="1"/>
          <c:order val="1"/>
          <c:tx>
            <c:strRef>
              <c:f>Sheet4!$D$23</c:f>
              <c:strCache>
                <c:ptCount val="1"/>
                <c:pt idx="0">
                  <c:v>Total Tower</c:v>
                </c:pt>
              </c:strCache>
            </c:strRef>
          </c:tx>
          <c:dLbls>
            <c:dLbl>
              <c:idx val="0"/>
              <c:tx>
                <c:rich>
                  <a:bodyPr/>
                  <a:lstStyle/>
                  <a:p>
                    <a:r>
                      <a:rPr lang="en-US"/>
                      <a:t>90%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563-42CC-BC5E-0420745B3FF2}"/>
                </c:ext>
              </c:extLst>
            </c:dLbl>
            <c:dLbl>
              <c:idx val="1"/>
              <c:tx>
                <c:rich>
                  <a:bodyPr/>
                  <a:lstStyle/>
                  <a:p>
                    <a:r>
                      <a:rPr lang="en-US"/>
                      <a:t>6%</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63-42CC-BC5E-0420745B3FF2}"/>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Sheet4!$C$24:$C$26</c:f>
              <c:strCache>
                <c:ptCount val="3"/>
                <c:pt idx="0">
                  <c:v>Total Tower</c:v>
                </c:pt>
                <c:pt idx="1">
                  <c:v>Passive Infra</c:v>
                </c:pt>
                <c:pt idx="2">
                  <c:v>EB, Fuel Filling &amp; Other</c:v>
                </c:pt>
              </c:strCache>
            </c:strRef>
          </c:cat>
          <c:val>
            <c:numRef>
              <c:f>Sheet4!$D$24:$D$26</c:f>
              <c:numCache>
                <c:formatCode>General</c:formatCode>
                <c:ptCount val="3"/>
                <c:pt idx="0">
                  <c:v>9142</c:v>
                </c:pt>
                <c:pt idx="1">
                  <c:v>532</c:v>
                </c:pt>
                <c:pt idx="2">
                  <c:v>442</c:v>
                </c:pt>
              </c:numCache>
            </c:numRef>
          </c:val>
          <c:extLst>
            <c:ext xmlns:c16="http://schemas.microsoft.com/office/drawing/2014/chart" uri="{C3380CC4-5D6E-409C-BE32-E72D297353CC}">
              <c16:uniqueId val="{00000002-1563-42CC-BC5E-0420745B3FF2}"/>
            </c:ext>
          </c:extLst>
        </c:ser>
        <c:ser>
          <c:idx val="0"/>
          <c:order val="0"/>
          <c:tx>
            <c:strRef>
              <c:f>Sheet4!$D$23</c:f>
              <c:strCache>
                <c:ptCount val="1"/>
                <c:pt idx="0">
                  <c:v>Total Tower</c:v>
                </c:pt>
              </c:strCache>
            </c:strRef>
          </c:tx>
          <c:explosion val="25"/>
          <c:dLbls>
            <c:dLbl>
              <c:idx val="1"/>
              <c:delete val="1"/>
              <c:extLst>
                <c:ext xmlns:c15="http://schemas.microsoft.com/office/drawing/2012/chart" uri="{CE6537A1-D6FC-4f65-9D91-7224C49458BB}"/>
                <c:ext xmlns:c16="http://schemas.microsoft.com/office/drawing/2014/chart" uri="{C3380CC4-5D6E-409C-BE32-E72D297353CC}">
                  <c16:uniqueId val="{00000003-1563-42CC-BC5E-0420745B3FF2}"/>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Sheet4!$C$24:$C$26</c:f>
              <c:strCache>
                <c:ptCount val="3"/>
                <c:pt idx="0">
                  <c:v>Total Tower</c:v>
                </c:pt>
                <c:pt idx="1">
                  <c:v>Passive Infra</c:v>
                </c:pt>
                <c:pt idx="2">
                  <c:v>EB, Fuel Filling &amp; Other</c:v>
                </c:pt>
              </c:strCache>
            </c:strRef>
          </c:cat>
          <c:val>
            <c:numRef>
              <c:f>Sheet4!$D$24:$D$26</c:f>
              <c:numCache>
                <c:formatCode>General</c:formatCode>
                <c:ptCount val="3"/>
                <c:pt idx="0">
                  <c:v>9142</c:v>
                </c:pt>
                <c:pt idx="1">
                  <c:v>532</c:v>
                </c:pt>
                <c:pt idx="2">
                  <c:v>442</c:v>
                </c:pt>
              </c:numCache>
            </c:numRef>
          </c:val>
          <c:extLst>
            <c:ext xmlns:c16="http://schemas.microsoft.com/office/drawing/2014/chart" uri="{C3380CC4-5D6E-409C-BE32-E72D297353CC}">
              <c16:uniqueId val="{00000004-1563-42CC-BC5E-0420745B3FF2}"/>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'CG market Sare'!$X$7</c:f>
              <c:strCache>
                <c:ptCount val="1"/>
                <c:pt idx="0">
                  <c:v>Tower Count</c:v>
                </c:pt>
              </c:strCache>
            </c:strRef>
          </c:tx>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'CG market Sare'!$W$8:$W$16</c:f>
              <c:strCache>
                <c:ptCount val="9"/>
                <c:pt idx="0">
                  <c:v>Idea</c:v>
                </c:pt>
                <c:pt idx="1">
                  <c:v>Bharti-Infratel</c:v>
                </c:pt>
                <c:pt idx="2">
                  <c:v>BSNL</c:v>
                </c:pt>
                <c:pt idx="3">
                  <c:v>Rjio</c:v>
                </c:pt>
                <c:pt idx="4">
                  <c:v>ATC </c:v>
                </c:pt>
                <c:pt idx="5">
                  <c:v>Vodafone</c:v>
                </c:pt>
                <c:pt idx="6">
                  <c:v>Tower Vision</c:v>
                </c:pt>
                <c:pt idx="7">
                  <c:v>Acend</c:v>
                </c:pt>
                <c:pt idx="8">
                  <c:v>GTL</c:v>
                </c:pt>
              </c:strCache>
            </c:strRef>
          </c:cat>
          <c:val>
            <c:numRef>
              <c:f>'CG market Sare'!$X$8:$X$16</c:f>
              <c:numCache>
                <c:formatCode>General</c:formatCode>
                <c:ptCount val="9"/>
                <c:pt idx="0">
                  <c:v>716</c:v>
                </c:pt>
                <c:pt idx="1">
                  <c:v>1765</c:v>
                </c:pt>
                <c:pt idx="2">
                  <c:v>1550</c:v>
                </c:pt>
                <c:pt idx="3">
                  <c:v>1200</c:v>
                </c:pt>
                <c:pt idx="4">
                  <c:v>965</c:v>
                </c:pt>
                <c:pt idx="5">
                  <c:v>336</c:v>
                </c:pt>
                <c:pt idx="6">
                  <c:v>245</c:v>
                </c:pt>
                <c:pt idx="7">
                  <c:v>60</c:v>
                </c:pt>
                <c:pt idx="8">
                  <c:v>35</c:v>
                </c:pt>
              </c:numCache>
            </c:numRef>
          </c:val>
          <c:extLst>
            <c:ext xmlns:c16="http://schemas.microsoft.com/office/drawing/2014/chart" uri="{C3380CC4-5D6E-409C-BE32-E72D297353CC}">
              <c16:uniqueId val="{00000000-5E3E-4FE5-88AC-AC0F1D95A7EB}"/>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tx>
                <c:rich>
                  <a:bodyPr/>
                  <a:lstStyle/>
                  <a:p>
                    <a:r>
                      <a:t>815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71-43C6-939B-2C8BC0508A8B}"/>
                </c:ext>
              </c:extLst>
            </c:dLbl>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Sheet6!$F$4:$G$4</c:f>
              <c:strCache>
                <c:ptCount val="2"/>
                <c:pt idx="0">
                  <c:v>Total Sites</c:v>
                </c:pt>
                <c:pt idx="1">
                  <c:v>Non DG Sites</c:v>
                </c:pt>
              </c:strCache>
            </c:strRef>
          </c:cat>
          <c:val>
            <c:numRef>
              <c:f>Sheet6!$F$5:$G$5</c:f>
              <c:numCache>
                <c:formatCode>General</c:formatCode>
                <c:ptCount val="2"/>
                <c:pt idx="0">
                  <c:v>810</c:v>
                </c:pt>
                <c:pt idx="1">
                  <c:v>52</c:v>
                </c:pt>
              </c:numCache>
            </c:numRef>
          </c:val>
          <c:extLst>
            <c:ext xmlns:c16="http://schemas.microsoft.com/office/drawing/2014/chart" uri="{C3380CC4-5D6E-409C-BE32-E72D297353CC}">
              <c16:uniqueId val="{00000001-5F71-43C6-939B-2C8BC0508A8B}"/>
            </c:ext>
          </c:extLst>
        </c:ser>
        <c:dLbls>
          <c:showLegendKey val="0"/>
          <c:showVal val="1"/>
          <c:showCatName val="0"/>
          <c:showSerName val="0"/>
          <c:showPercent val="0"/>
          <c:showBubbleSize val="0"/>
        </c:dLbls>
        <c:gapWidth val="75"/>
        <c:shape val="cylinder"/>
        <c:axId val="71894912"/>
        <c:axId val="71896448"/>
        <c:axId val="0"/>
      </c:bar3DChart>
      <c:catAx>
        <c:axId val="71894912"/>
        <c:scaling>
          <c:orientation val="minMax"/>
        </c:scaling>
        <c:delete val="0"/>
        <c:axPos val="b"/>
        <c:numFmt formatCode="General" sourceLinked="0"/>
        <c:majorTickMark val="none"/>
        <c:minorTickMark val="none"/>
        <c:tickLblPos val="nextTo"/>
        <c:txPr>
          <a:bodyPr/>
          <a:lstStyle/>
          <a:p>
            <a:pPr>
              <a:defRPr lang="en-US"/>
            </a:pPr>
            <a:endParaRPr lang="en-US"/>
          </a:p>
        </c:txPr>
        <c:crossAx val="71896448"/>
        <c:crosses val="autoZero"/>
        <c:auto val="1"/>
        <c:lblAlgn val="ctr"/>
        <c:lblOffset val="100"/>
        <c:noMultiLvlLbl val="0"/>
      </c:catAx>
      <c:valAx>
        <c:axId val="71896448"/>
        <c:scaling>
          <c:orientation val="minMax"/>
        </c:scaling>
        <c:delete val="0"/>
        <c:axPos val="l"/>
        <c:numFmt formatCode="General" sourceLinked="1"/>
        <c:majorTickMark val="none"/>
        <c:minorTickMark val="none"/>
        <c:tickLblPos val="nextTo"/>
        <c:txPr>
          <a:bodyPr/>
          <a:lstStyle/>
          <a:p>
            <a:pPr>
              <a:defRPr lang="en-US"/>
            </a:pPr>
            <a:endParaRPr lang="en-US"/>
          </a:p>
        </c:txPr>
        <c:crossAx val="7189491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45F0D-D994-4007-B8E4-47C9AE8301CB}"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IN"/>
        </a:p>
      </dgm:t>
    </dgm:pt>
    <dgm:pt modelId="{DDDAFB3C-B593-42F8-ADCD-460239C8BCE3}">
      <dgm:prSet phldrT="[Text]" custT="1"/>
      <dgm:spPr/>
      <dgm:t>
        <a:bodyPr/>
        <a:lstStyle/>
        <a:p>
          <a:pPr algn="ctr"/>
          <a:endParaRPr lang="en-IN" sz="1200" b="1" dirty="0"/>
        </a:p>
      </dgm:t>
    </dgm:pt>
    <dgm:pt modelId="{9239505C-62EA-4853-A6FF-6CE25F79F952}" type="parTrans" cxnId="{7A1D8101-4550-4EC4-9853-754E849B8DD0}">
      <dgm:prSet/>
      <dgm:spPr/>
      <dgm:t>
        <a:bodyPr/>
        <a:lstStyle/>
        <a:p>
          <a:endParaRPr lang="en-IN"/>
        </a:p>
      </dgm:t>
    </dgm:pt>
    <dgm:pt modelId="{0C5F075F-382F-43B5-AD25-CCE6365569FA}" type="sibTrans" cxnId="{7A1D8101-4550-4EC4-9853-754E849B8DD0}">
      <dgm:prSet/>
      <dgm:spPr/>
      <dgm:t>
        <a:bodyPr/>
        <a:lstStyle/>
        <a:p>
          <a:endParaRPr lang="en-IN"/>
        </a:p>
      </dgm:t>
    </dgm:pt>
    <dgm:pt modelId="{6FDA10B7-EF43-4816-B18E-E77A72549BDC}">
      <dgm:prSet phldrT="[Text]" custT="1"/>
      <dgm:spPr/>
      <dgm:t>
        <a:bodyPr/>
        <a:lstStyle/>
        <a:p>
          <a:pPr algn="ctr"/>
          <a:r>
            <a:rPr lang="en-IN" sz="1800" b="1" dirty="0"/>
            <a:t>Punctuality</a:t>
          </a:r>
        </a:p>
      </dgm:t>
    </dgm:pt>
    <dgm:pt modelId="{BAA4C22D-73B3-434F-81E1-509DC2C50A65}" type="parTrans" cxnId="{929562EA-0AF1-45B7-B756-E52617148D09}">
      <dgm:prSet/>
      <dgm:spPr/>
      <dgm:t>
        <a:bodyPr/>
        <a:lstStyle/>
        <a:p>
          <a:endParaRPr lang="en-IN"/>
        </a:p>
      </dgm:t>
    </dgm:pt>
    <dgm:pt modelId="{949A9770-479E-4198-944A-D796D024E9C5}" type="sibTrans" cxnId="{929562EA-0AF1-45B7-B756-E52617148D09}">
      <dgm:prSet/>
      <dgm:spPr/>
      <dgm:t>
        <a:bodyPr/>
        <a:lstStyle/>
        <a:p>
          <a:endParaRPr lang="en-IN"/>
        </a:p>
      </dgm:t>
    </dgm:pt>
    <dgm:pt modelId="{62047BEC-6E74-4EA5-AA0F-D4FB5AE1CAF8}">
      <dgm:prSet phldrT="[Text]" custT="1"/>
      <dgm:spPr/>
      <dgm:t>
        <a:bodyPr/>
        <a:lstStyle/>
        <a:p>
          <a:pPr algn="ctr"/>
          <a:r>
            <a:rPr lang="en-IN" sz="1800" b="1" dirty="0"/>
            <a:t>Quality</a:t>
          </a:r>
        </a:p>
      </dgm:t>
    </dgm:pt>
    <dgm:pt modelId="{53C5FA41-8F71-4B6B-A3BC-B48DA881E91E}" type="parTrans" cxnId="{368D42B6-EC44-4B42-8EE0-EF55D480DC84}">
      <dgm:prSet/>
      <dgm:spPr/>
      <dgm:t>
        <a:bodyPr/>
        <a:lstStyle/>
        <a:p>
          <a:endParaRPr lang="en-IN"/>
        </a:p>
      </dgm:t>
    </dgm:pt>
    <dgm:pt modelId="{8895634B-51DA-4979-883C-F4D30DAB49C9}" type="sibTrans" cxnId="{368D42B6-EC44-4B42-8EE0-EF55D480DC84}">
      <dgm:prSet/>
      <dgm:spPr/>
      <dgm:t>
        <a:bodyPr/>
        <a:lstStyle/>
        <a:p>
          <a:endParaRPr lang="en-IN"/>
        </a:p>
      </dgm:t>
    </dgm:pt>
    <dgm:pt modelId="{F913ADCA-EECD-4679-B645-7E73748DF14E}">
      <dgm:prSet phldrT="[Text]"/>
      <dgm:spPr/>
      <dgm:t>
        <a:bodyPr/>
        <a:lstStyle/>
        <a:p>
          <a:pPr algn="l"/>
          <a:endParaRPr lang="en-IN" b="1" dirty="0"/>
        </a:p>
      </dgm:t>
    </dgm:pt>
    <dgm:pt modelId="{586F6A6A-8FF2-49A2-B454-975C638E67AF}" type="sibTrans" cxnId="{927BE97E-F5F2-4D9F-81FF-2ED260E09886}">
      <dgm:prSet/>
      <dgm:spPr/>
      <dgm:t>
        <a:bodyPr/>
        <a:lstStyle/>
        <a:p>
          <a:endParaRPr lang="en-IN"/>
        </a:p>
      </dgm:t>
    </dgm:pt>
    <dgm:pt modelId="{5E243A91-8FA6-4CB1-B521-E9EA3587D9D4}" type="parTrans" cxnId="{927BE97E-F5F2-4D9F-81FF-2ED260E09886}">
      <dgm:prSet/>
      <dgm:spPr/>
      <dgm:t>
        <a:bodyPr/>
        <a:lstStyle/>
        <a:p>
          <a:endParaRPr lang="en-IN"/>
        </a:p>
      </dgm:t>
    </dgm:pt>
    <dgm:pt modelId="{D590B192-6506-4774-B426-42B508A94E38}" type="pres">
      <dgm:prSet presAssocID="{97B45F0D-D994-4007-B8E4-47C9AE8301CB}" presName="Name0" presStyleCnt="0">
        <dgm:presLayoutVars>
          <dgm:chMax val="7"/>
          <dgm:resizeHandles val="exact"/>
        </dgm:presLayoutVars>
      </dgm:prSet>
      <dgm:spPr/>
    </dgm:pt>
    <dgm:pt modelId="{A1014D9E-1361-422F-AA67-3D83B2EDBAA1}" type="pres">
      <dgm:prSet presAssocID="{97B45F0D-D994-4007-B8E4-47C9AE8301CB}" presName="comp1" presStyleCnt="0"/>
      <dgm:spPr/>
    </dgm:pt>
    <dgm:pt modelId="{74952E6C-2D6C-4227-8243-5761F540A6CD}" type="pres">
      <dgm:prSet presAssocID="{97B45F0D-D994-4007-B8E4-47C9AE8301CB}" presName="circle1" presStyleLbl="node1" presStyleIdx="0" presStyleCnt="4" custScaleX="93382" custLinFactNeighborX="191"/>
      <dgm:spPr/>
    </dgm:pt>
    <dgm:pt modelId="{EA888D3E-13A1-4262-97A5-B66925C8086C}" type="pres">
      <dgm:prSet presAssocID="{97B45F0D-D994-4007-B8E4-47C9AE8301CB}" presName="c1text" presStyleLbl="node1" presStyleIdx="0" presStyleCnt="4">
        <dgm:presLayoutVars>
          <dgm:bulletEnabled val="1"/>
        </dgm:presLayoutVars>
      </dgm:prSet>
      <dgm:spPr/>
    </dgm:pt>
    <dgm:pt modelId="{1EFBC0D4-E8FD-4A0F-9788-01D707E646F1}" type="pres">
      <dgm:prSet presAssocID="{97B45F0D-D994-4007-B8E4-47C9AE8301CB}" presName="comp2" presStyleCnt="0"/>
      <dgm:spPr/>
    </dgm:pt>
    <dgm:pt modelId="{452CFA58-515F-45E9-8327-8BFC7F902D40}" type="pres">
      <dgm:prSet presAssocID="{97B45F0D-D994-4007-B8E4-47C9AE8301CB}" presName="circle2" presStyleLbl="node1" presStyleIdx="1" presStyleCnt="4"/>
      <dgm:spPr/>
    </dgm:pt>
    <dgm:pt modelId="{EE8CD100-CC70-4A3E-93BB-C92778120977}" type="pres">
      <dgm:prSet presAssocID="{97B45F0D-D994-4007-B8E4-47C9AE8301CB}" presName="c2text" presStyleLbl="node1" presStyleIdx="1" presStyleCnt="4">
        <dgm:presLayoutVars>
          <dgm:bulletEnabled val="1"/>
        </dgm:presLayoutVars>
      </dgm:prSet>
      <dgm:spPr/>
    </dgm:pt>
    <dgm:pt modelId="{8F5026ED-3ABE-4465-A7F4-5D2C86C13702}" type="pres">
      <dgm:prSet presAssocID="{97B45F0D-D994-4007-B8E4-47C9AE8301CB}" presName="comp3" presStyleCnt="0"/>
      <dgm:spPr/>
    </dgm:pt>
    <dgm:pt modelId="{35A8A2A4-E4C0-4277-A8BD-C1C41FA1EA09}" type="pres">
      <dgm:prSet presAssocID="{97B45F0D-D994-4007-B8E4-47C9AE8301CB}" presName="circle3" presStyleLbl="node1" presStyleIdx="2" presStyleCnt="4"/>
      <dgm:spPr/>
    </dgm:pt>
    <dgm:pt modelId="{7EF5863F-E971-48DF-B0AF-642ABC5ED351}" type="pres">
      <dgm:prSet presAssocID="{97B45F0D-D994-4007-B8E4-47C9AE8301CB}" presName="c3text" presStyleLbl="node1" presStyleIdx="2" presStyleCnt="4">
        <dgm:presLayoutVars>
          <dgm:bulletEnabled val="1"/>
        </dgm:presLayoutVars>
      </dgm:prSet>
      <dgm:spPr/>
    </dgm:pt>
    <dgm:pt modelId="{7EED6FE5-D8E4-4D16-8B21-21B01CC0FDBF}" type="pres">
      <dgm:prSet presAssocID="{97B45F0D-D994-4007-B8E4-47C9AE8301CB}" presName="comp4" presStyleCnt="0"/>
      <dgm:spPr/>
    </dgm:pt>
    <dgm:pt modelId="{D4640A67-8B18-4301-AE5A-6315A44B47D3}" type="pres">
      <dgm:prSet presAssocID="{97B45F0D-D994-4007-B8E4-47C9AE8301CB}" presName="circle4" presStyleLbl="node1" presStyleIdx="3" presStyleCnt="4"/>
      <dgm:spPr/>
    </dgm:pt>
    <dgm:pt modelId="{78F96158-7A13-409C-8616-8898002718F8}" type="pres">
      <dgm:prSet presAssocID="{97B45F0D-D994-4007-B8E4-47C9AE8301CB}" presName="c4text" presStyleLbl="node1" presStyleIdx="3" presStyleCnt="4">
        <dgm:presLayoutVars>
          <dgm:bulletEnabled val="1"/>
        </dgm:presLayoutVars>
      </dgm:prSet>
      <dgm:spPr/>
    </dgm:pt>
  </dgm:ptLst>
  <dgm:cxnLst>
    <dgm:cxn modelId="{7A1D8101-4550-4EC4-9853-754E849B8DD0}" srcId="{97B45F0D-D994-4007-B8E4-47C9AE8301CB}" destId="{DDDAFB3C-B593-42F8-ADCD-460239C8BCE3}" srcOrd="0" destOrd="0" parTransId="{9239505C-62EA-4853-A6FF-6CE25F79F952}" sibTransId="{0C5F075F-382F-43B5-AD25-CCE6365569FA}"/>
    <dgm:cxn modelId="{BAC6E80A-A2CC-467B-8542-2E44443F948B}" type="presOf" srcId="{6FDA10B7-EF43-4816-B18E-E77A72549BDC}" destId="{EE8CD100-CC70-4A3E-93BB-C92778120977}" srcOrd="1" destOrd="0" presId="urn:microsoft.com/office/officeart/2005/8/layout/venn2"/>
    <dgm:cxn modelId="{F6854318-6C07-43EE-B6F0-D923B12FD29A}" type="presOf" srcId="{F913ADCA-EECD-4679-B645-7E73748DF14E}" destId="{78F96158-7A13-409C-8616-8898002718F8}" srcOrd="1" destOrd="0" presId="urn:microsoft.com/office/officeart/2005/8/layout/venn2"/>
    <dgm:cxn modelId="{968DB15C-E656-4F5D-9BE7-A1E6CF43BDB5}" type="presOf" srcId="{97B45F0D-D994-4007-B8E4-47C9AE8301CB}" destId="{D590B192-6506-4774-B426-42B508A94E38}" srcOrd="0" destOrd="0" presId="urn:microsoft.com/office/officeart/2005/8/layout/venn2"/>
    <dgm:cxn modelId="{6B355E4B-40C2-4423-BE3A-9A2840823F9D}" type="presOf" srcId="{6FDA10B7-EF43-4816-B18E-E77A72549BDC}" destId="{452CFA58-515F-45E9-8327-8BFC7F902D40}" srcOrd="0" destOrd="0" presId="urn:microsoft.com/office/officeart/2005/8/layout/venn2"/>
    <dgm:cxn modelId="{927BE97E-F5F2-4D9F-81FF-2ED260E09886}" srcId="{97B45F0D-D994-4007-B8E4-47C9AE8301CB}" destId="{F913ADCA-EECD-4679-B645-7E73748DF14E}" srcOrd="3" destOrd="0" parTransId="{5E243A91-8FA6-4CB1-B521-E9EA3587D9D4}" sibTransId="{586F6A6A-8FF2-49A2-B454-975C638E67AF}"/>
    <dgm:cxn modelId="{8FB72084-9A57-4BC2-8BAC-64385F9D2C04}" type="presOf" srcId="{62047BEC-6E74-4EA5-AA0F-D4FB5AE1CAF8}" destId="{35A8A2A4-E4C0-4277-A8BD-C1C41FA1EA09}" srcOrd="0" destOrd="0" presId="urn:microsoft.com/office/officeart/2005/8/layout/venn2"/>
    <dgm:cxn modelId="{368D42B6-EC44-4B42-8EE0-EF55D480DC84}" srcId="{97B45F0D-D994-4007-B8E4-47C9AE8301CB}" destId="{62047BEC-6E74-4EA5-AA0F-D4FB5AE1CAF8}" srcOrd="2" destOrd="0" parTransId="{53C5FA41-8F71-4B6B-A3BC-B48DA881E91E}" sibTransId="{8895634B-51DA-4979-883C-F4D30DAB49C9}"/>
    <dgm:cxn modelId="{723AECB7-E7AD-4F85-B640-1E93974176F2}" type="presOf" srcId="{F913ADCA-EECD-4679-B645-7E73748DF14E}" destId="{D4640A67-8B18-4301-AE5A-6315A44B47D3}" srcOrd="0" destOrd="0" presId="urn:microsoft.com/office/officeart/2005/8/layout/venn2"/>
    <dgm:cxn modelId="{6CE852E5-617F-48EE-B1AA-96A4490BABDC}" type="presOf" srcId="{DDDAFB3C-B593-42F8-ADCD-460239C8BCE3}" destId="{74952E6C-2D6C-4227-8243-5761F540A6CD}" srcOrd="0" destOrd="0" presId="urn:microsoft.com/office/officeart/2005/8/layout/venn2"/>
    <dgm:cxn modelId="{929562EA-0AF1-45B7-B756-E52617148D09}" srcId="{97B45F0D-D994-4007-B8E4-47C9AE8301CB}" destId="{6FDA10B7-EF43-4816-B18E-E77A72549BDC}" srcOrd="1" destOrd="0" parTransId="{BAA4C22D-73B3-434F-81E1-509DC2C50A65}" sibTransId="{949A9770-479E-4198-944A-D796D024E9C5}"/>
    <dgm:cxn modelId="{506A25F0-0E96-4B13-ABC1-80E18D0E2ECB}" type="presOf" srcId="{DDDAFB3C-B593-42F8-ADCD-460239C8BCE3}" destId="{EA888D3E-13A1-4262-97A5-B66925C8086C}" srcOrd="1" destOrd="0" presId="urn:microsoft.com/office/officeart/2005/8/layout/venn2"/>
    <dgm:cxn modelId="{11EE38FC-76F6-4091-9C1E-58E5C2A18485}" type="presOf" srcId="{62047BEC-6E74-4EA5-AA0F-D4FB5AE1CAF8}" destId="{7EF5863F-E971-48DF-B0AF-642ABC5ED351}" srcOrd="1" destOrd="0" presId="urn:microsoft.com/office/officeart/2005/8/layout/venn2"/>
    <dgm:cxn modelId="{A8095B9C-E646-4F73-AF73-A8AA13B292B4}" type="presParOf" srcId="{D590B192-6506-4774-B426-42B508A94E38}" destId="{A1014D9E-1361-422F-AA67-3D83B2EDBAA1}" srcOrd="0" destOrd="0" presId="urn:microsoft.com/office/officeart/2005/8/layout/venn2"/>
    <dgm:cxn modelId="{A3B84BD9-B43C-496B-ABE4-58233E674C97}" type="presParOf" srcId="{A1014D9E-1361-422F-AA67-3D83B2EDBAA1}" destId="{74952E6C-2D6C-4227-8243-5761F540A6CD}" srcOrd="0" destOrd="0" presId="urn:microsoft.com/office/officeart/2005/8/layout/venn2"/>
    <dgm:cxn modelId="{C9DD9761-C2A1-4505-987C-9111F1D3B607}" type="presParOf" srcId="{A1014D9E-1361-422F-AA67-3D83B2EDBAA1}" destId="{EA888D3E-13A1-4262-97A5-B66925C8086C}" srcOrd="1" destOrd="0" presId="urn:microsoft.com/office/officeart/2005/8/layout/venn2"/>
    <dgm:cxn modelId="{49BF5F96-92CE-4567-A414-966F18D3F229}" type="presParOf" srcId="{D590B192-6506-4774-B426-42B508A94E38}" destId="{1EFBC0D4-E8FD-4A0F-9788-01D707E646F1}" srcOrd="1" destOrd="0" presId="urn:microsoft.com/office/officeart/2005/8/layout/venn2"/>
    <dgm:cxn modelId="{538E5A89-7A43-4F72-B202-0EB2DD0AE92D}" type="presParOf" srcId="{1EFBC0D4-E8FD-4A0F-9788-01D707E646F1}" destId="{452CFA58-515F-45E9-8327-8BFC7F902D40}" srcOrd="0" destOrd="0" presId="urn:microsoft.com/office/officeart/2005/8/layout/venn2"/>
    <dgm:cxn modelId="{A7D8B66B-8233-483B-AA0D-A345A350DC2F}" type="presParOf" srcId="{1EFBC0D4-E8FD-4A0F-9788-01D707E646F1}" destId="{EE8CD100-CC70-4A3E-93BB-C92778120977}" srcOrd="1" destOrd="0" presId="urn:microsoft.com/office/officeart/2005/8/layout/venn2"/>
    <dgm:cxn modelId="{F08569D2-D6F5-4ECD-BF45-E14189CA9393}" type="presParOf" srcId="{D590B192-6506-4774-B426-42B508A94E38}" destId="{8F5026ED-3ABE-4465-A7F4-5D2C86C13702}" srcOrd="2" destOrd="0" presId="urn:microsoft.com/office/officeart/2005/8/layout/venn2"/>
    <dgm:cxn modelId="{CF94B04A-EEEF-442A-9C7B-F08024A78D3E}" type="presParOf" srcId="{8F5026ED-3ABE-4465-A7F4-5D2C86C13702}" destId="{35A8A2A4-E4C0-4277-A8BD-C1C41FA1EA09}" srcOrd="0" destOrd="0" presId="urn:microsoft.com/office/officeart/2005/8/layout/venn2"/>
    <dgm:cxn modelId="{C282C6AF-86AB-4059-ACAD-7FC28DC2729B}" type="presParOf" srcId="{8F5026ED-3ABE-4465-A7F4-5D2C86C13702}" destId="{7EF5863F-E971-48DF-B0AF-642ABC5ED351}" srcOrd="1" destOrd="0" presId="urn:microsoft.com/office/officeart/2005/8/layout/venn2"/>
    <dgm:cxn modelId="{05D8116B-6126-4D9D-8F11-533BF88DF915}" type="presParOf" srcId="{D590B192-6506-4774-B426-42B508A94E38}" destId="{7EED6FE5-D8E4-4D16-8B21-21B01CC0FDBF}" srcOrd="3" destOrd="0" presId="urn:microsoft.com/office/officeart/2005/8/layout/venn2"/>
    <dgm:cxn modelId="{9ACDA275-515A-40FB-8AF1-A654DD128310}" type="presParOf" srcId="{7EED6FE5-D8E4-4D16-8B21-21B01CC0FDBF}" destId="{D4640A67-8B18-4301-AE5A-6315A44B47D3}" srcOrd="0" destOrd="0" presId="urn:microsoft.com/office/officeart/2005/8/layout/venn2"/>
    <dgm:cxn modelId="{FB1545B4-CB96-4F5F-9D9E-CE8C3D5C3CDB}" type="presParOf" srcId="{7EED6FE5-D8E4-4D16-8B21-21B01CC0FDBF}" destId="{78F96158-7A13-409C-8616-8898002718F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2E6C-2D6C-4227-8243-5761F540A6CD}">
      <dsp:nvSpPr>
        <dsp:cNvPr id="0" name=""/>
        <dsp:cNvSpPr/>
      </dsp:nvSpPr>
      <dsp:spPr>
        <a:xfrm>
          <a:off x="1371599" y="0"/>
          <a:ext cx="4743805" cy="50800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IN" sz="1200" b="1" kern="1200" dirty="0"/>
        </a:p>
      </dsp:txBody>
      <dsp:txXfrm>
        <a:off x="3080318" y="253999"/>
        <a:ext cx="1326368" cy="762000"/>
      </dsp:txXfrm>
    </dsp:sp>
    <dsp:sp modelId="{452CFA58-515F-45E9-8327-8BFC7F902D40}">
      <dsp:nvSpPr>
        <dsp:cNvPr id="0" name=""/>
        <dsp:cNvSpPr/>
      </dsp:nvSpPr>
      <dsp:spPr>
        <a:xfrm>
          <a:off x="1701800" y="1015999"/>
          <a:ext cx="4064000" cy="40640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b="1" kern="1200" dirty="0"/>
            <a:t>Punctuality</a:t>
          </a:r>
        </a:p>
      </dsp:txBody>
      <dsp:txXfrm>
        <a:off x="3023615" y="1259839"/>
        <a:ext cx="1420368" cy="731520"/>
      </dsp:txXfrm>
    </dsp:sp>
    <dsp:sp modelId="{35A8A2A4-E4C0-4277-A8BD-C1C41FA1EA09}">
      <dsp:nvSpPr>
        <dsp:cNvPr id="0" name=""/>
        <dsp:cNvSpPr/>
      </dsp:nvSpPr>
      <dsp:spPr>
        <a:xfrm>
          <a:off x="2209799" y="2031999"/>
          <a:ext cx="3048000" cy="30480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b="1" kern="1200" dirty="0"/>
            <a:t>Quality</a:t>
          </a:r>
        </a:p>
      </dsp:txBody>
      <dsp:txXfrm>
        <a:off x="3023616" y="2260599"/>
        <a:ext cx="1420368" cy="685800"/>
      </dsp:txXfrm>
    </dsp:sp>
    <dsp:sp modelId="{D4640A67-8B18-4301-AE5A-6315A44B47D3}">
      <dsp:nvSpPr>
        <dsp:cNvPr id="0" name=""/>
        <dsp:cNvSpPr/>
      </dsp:nvSpPr>
      <dsp:spPr>
        <a:xfrm>
          <a:off x="2717800" y="3047999"/>
          <a:ext cx="2032000" cy="20320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endParaRPr lang="en-IN" sz="3600" b="1" kern="1200" dirty="0"/>
        </a:p>
      </dsp:txBody>
      <dsp:txXfrm>
        <a:off x="3015379" y="3556000"/>
        <a:ext cx="143684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42" tIns="48221" rIns="96442" bIns="48221" rtlCol="0"/>
          <a:lstStyle>
            <a:lvl1pPr algn="l" fontAlgn="auto">
              <a:spcBef>
                <a:spcPts val="0"/>
              </a:spcBef>
              <a:spcAft>
                <a:spcPts val="0"/>
              </a:spcAft>
              <a:defRPr sz="1300" smtClean="0">
                <a:latin typeface="+mn-lt"/>
                <a:cs typeface="+mn-cs"/>
              </a:defRPr>
            </a:lvl1pPr>
          </a:lstStyle>
          <a:p>
            <a:pPr>
              <a:defRPr/>
            </a:pPr>
            <a:endParaRPr lang="en-US"/>
          </a:p>
        </p:txBody>
      </p:sp>
      <p:sp>
        <p:nvSpPr>
          <p:cNvPr id="3" name="Date Placeholder 2"/>
          <p:cNvSpPr>
            <a:spLocks noGrp="1"/>
          </p:cNvSpPr>
          <p:nvPr>
            <p:ph type="dt" sz="quarter" idx="1"/>
          </p:nvPr>
        </p:nvSpPr>
        <p:spPr>
          <a:xfrm>
            <a:off x="3895404" y="0"/>
            <a:ext cx="2980055" cy="500142"/>
          </a:xfrm>
          <a:prstGeom prst="rect">
            <a:avLst/>
          </a:prstGeom>
        </p:spPr>
        <p:txBody>
          <a:bodyPr vert="horz" lIns="96442" tIns="48221" rIns="96442" bIns="48221" rtlCol="0"/>
          <a:lstStyle>
            <a:lvl1pPr algn="r" fontAlgn="auto">
              <a:spcBef>
                <a:spcPts val="0"/>
              </a:spcBef>
              <a:spcAft>
                <a:spcPts val="0"/>
              </a:spcAft>
              <a:defRPr sz="1300" smtClean="0">
                <a:latin typeface="+mn-lt"/>
                <a:cs typeface="+mn-cs"/>
              </a:defRPr>
            </a:lvl1pPr>
          </a:lstStyle>
          <a:p>
            <a:pPr>
              <a:defRPr/>
            </a:pPr>
            <a:fld id="{4A83CAAF-14D6-41B3-AAA9-FF28E04A7DE7}" type="datetimeFigureOut">
              <a:rPr lang="en-US"/>
              <a:pPr>
                <a:defRPr/>
              </a:pPr>
              <a:t>3/7/2018</a:t>
            </a:fld>
            <a:endParaRPr lang="en-US"/>
          </a:p>
        </p:txBody>
      </p:sp>
      <p:sp>
        <p:nvSpPr>
          <p:cNvPr id="4" name="Footer Placeholder 3"/>
          <p:cNvSpPr>
            <a:spLocks noGrp="1"/>
          </p:cNvSpPr>
          <p:nvPr>
            <p:ph type="ftr" sz="quarter" idx="2"/>
          </p:nvPr>
        </p:nvSpPr>
        <p:spPr>
          <a:xfrm>
            <a:off x="0" y="9500960"/>
            <a:ext cx="2980055" cy="500142"/>
          </a:xfrm>
          <a:prstGeom prst="rect">
            <a:avLst/>
          </a:prstGeom>
        </p:spPr>
        <p:txBody>
          <a:bodyPr vert="horz" lIns="96442" tIns="48221" rIns="96442" bIns="48221" rtlCol="0" anchor="b"/>
          <a:lstStyle>
            <a:lvl1pPr algn="l" fontAlgn="auto">
              <a:spcBef>
                <a:spcPts val="0"/>
              </a:spcBef>
              <a:spcAft>
                <a:spcPts val="0"/>
              </a:spcAft>
              <a:defRPr sz="13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5404" y="9500960"/>
            <a:ext cx="2980055" cy="500142"/>
          </a:xfrm>
          <a:prstGeom prst="rect">
            <a:avLst/>
          </a:prstGeom>
        </p:spPr>
        <p:txBody>
          <a:bodyPr vert="horz" lIns="96442" tIns="48221" rIns="96442" bIns="48221" rtlCol="0" anchor="b"/>
          <a:lstStyle>
            <a:lvl1pPr algn="r" fontAlgn="auto">
              <a:spcBef>
                <a:spcPts val="0"/>
              </a:spcBef>
              <a:spcAft>
                <a:spcPts val="0"/>
              </a:spcAft>
              <a:defRPr sz="1300" smtClean="0">
                <a:latin typeface="+mn-lt"/>
                <a:cs typeface="+mn-cs"/>
              </a:defRPr>
            </a:lvl1pPr>
          </a:lstStyle>
          <a:p>
            <a:pPr>
              <a:defRPr/>
            </a:pPr>
            <a:fld id="{CF09E923-74CE-431C-A879-4B9B14747F89}" type="slidenum">
              <a:rPr lang="en-US"/>
              <a:pPr>
                <a:defRPr/>
              </a:pPr>
              <a:t>‹#›</a:t>
            </a:fld>
            <a:endParaRPr lang="en-US"/>
          </a:p>
        </p:txBody>
      </p:sp>
    </p:spTree>
    <p:extLst>
      <p:ext uri="{BB962C8B-B14F-4D97-AF65-F5344CB8AC3E}">
        <p14:creationId xmlns:p14="http://schemas.microsoft.com/office/powerpoint/2010/main" val="1195596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42" tIns="48221" rIns="96442" bIns="48221" rtlCol="0"/>
          <a:lstStyle>
            <a:lvl1pPr algn="l">
              <a:defRPr sz="1300"/>
            </a:lvl1pPr>
          </a:lstStyle>
          <a:p>
            <a:endParaRPr lang="en-US"/>
          </a:p>
        </p:txBody>
      </p:sp>
      <p:sp>
        <p:nvSpPr>
          <p:cNvPr id="3" name="Date Placeholder 2"/>
          <p:cNvSpPr>
            <a:spLocks noGrp="1"/>
          </p:cNvSpPr>
          <p:nvPr>
            <p:ph type="dt" idx="1"/>
          </p:nvPr>
        </p:nvSpPr>
        <p:spPr>
          <a:xfrm>
            <a:off x="3895404" y="0"/>
            <a:ext cx="2980055" cy="500142"/>
          </a:xfrm>
          <a:prstGeom prst="rect">
            <a:avLst/>
          </a:prstGeom>
        </p:spPr>
        <p:txBody>
          <a:bodyPr vert="horz" lIns="96442" tIns="48221" rIns="96442" bIns="48221" rtlCol="0"/>
          <a:lstStyle>
            <a:lvl1pPr algn="r">
              <a:defRPr sz="1300"/>
            </a:lvl1pPr>
          </a:lstStyle>
          <a:p>
            <a:fld id="{52AC1003-2B2B-4400-8C7C-DEBE1DCBBF9C}" type="datetimeFigureOut">
              <a:rPr lang="en-US" smtClean="0"/>
              <a:pPr/>
              <a:t>3/7/2018</a:t>
            </a:fld>
            <a:endParaRPr lang="en-US"/>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en-US"/>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42" tIns="48221" rIns="96442" bIns="482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00960"/>
            <a:ext cx="2980055" cy="500142"/>
          </a:xfrm>
          <a:prstGeom prst="rect">
            <a:avLst/>
          </a:prstGeom>
        </p:spPr>
        <p:txBody>
          <a:bodyPr vert="horz" lIns="96442" tIns="48221" rIns="96442" bIns="48221" rtlCol="0" anchor="b"/>
          <a:lstStyle>
            <a:lvl1pPr algn="l">
              <a:defRPr sz="1300"/>
            </a:lvl1pPr>
          </a:lstStyle>
          <a:p>
            <a:endParaRPr lang="en-US"/>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42" tIns="48221" rIns="96442" bIns="48221" rtlCol="0" anchor="b"/>
          <a:lstStyle>
            <a:lvl1pPr algn="r">
              <a:defRPr sz="1300"/>
            </a:lvl1pPr>
          </a:lstStyle>
          <a:p>
            <a:fld id="{07DB3F87-B3B4-4DC6-BDD2-695ACB06B0E9}" type="slidenum">
              <a:rPr lang="en-US" smtClean="0"/>
              <a:pPr/>
              <a:t>‹#›</a:t>
            </a:fld>
            <a:endParaRPr lang="en-US"/>
          </a:p>
        </p:txBody>
      </p:sp>
    </p:spTree>
    <p:extLst>
      <p:ext uri="{BB962C8B-B14F-4D97-AF65-F5344CB8AC3E}">
        <p14:creationId xmlns:p14="http://schemas.microsoft.com/office/powerpoint/2010/main" val="284943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7DB3F87-B3B4-4DC6-BDD2-695ACB06B0E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AI INFRATEL Logo.png"/>
          <p:cNvPicPr>
            <a:picLocks noChangeAspect="1"/>
          </p:cNvPicPr>
          <p:nvPr userDrawn="1"/>
        </p:nvPicPr>
        <p:blipFill>
          <a:blip r:embed="rId3"/>
          <a:srcRect/>
          <a:stretch>
            <a:fillRect/>
          </a:stretch>
        </p:blipFill>
        <p:spPr bwMode="auto">
          <a:xfrm>
            <a:off x="0" y="388938"/>
            <a:ext cx="9144000" cy="6469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gif"/><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mailto:info@sai-infratel.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447800"/>
            <a:ext cx="5257800" cy="369332"/>
          </a:xfrm>
          <a:prstGeom prst="rect">
            <a:avLst/>
          </a:prstGeom>
          <a:noFill/>
        </p:spPr>
        <p:txBody>
          <a:bodyPr wrap="square" rtlCol="0">
            <a:spAutoFit/>
          </a:bodyPr>
          <a:lstStyle/>
          <a:p>
            <a:endParaRPr lang="en-US" dirty="0"/>
          </a:p>
        </p:txBody>
      </p:sp>
      <p:pic>
        <p:nvPicPr>
          <p:cNvPr id="4" name="Picture 1" descr="C:\Users\asd\Desktop\SIPL Logo.png"/>
          <p:cNvPicPr>
            <a:picLocks noChangeAspect="1" noChangeArrowheads="1"/>
          </p:cNvPicPr>
          <p:nvPr/>
        </p:nvPicPr>
        <p:blipFill>
          <a:blip r:embed="rId2"/>
          <a:srcRect/>
          <a:stretch>
            <a:fillRect/>
          </a:stretch>
        </p:blipFill>
        <p:spPr bwMode="auto">
          <a:xfrm>
            <a:off x="1295400" y="706020"/>
            <a:ext cx="6805977" cy="4323180"/>
          </a:xfrm>
          <a:prstGeom prst="rect">
            <a:avLst/>
          </a:prstGeom>
          <a:noFill/>
        </p:spPr>
      </p:pic>
    </p:spTree>
    <p:extLst>
      <p:ext uri="{BB962C8B-B14F-4D97-AF65-F5344CB8AC3E}">
        <p14:creationId xmlns:p14="http://schemas.microsoft.com/office/powerpoint/2010/main" val="21652480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293747"/>
            <a:ext cx="9144000" cy="553998"/>
          </a:xfrm>
          <a:prstGeom prst="rect">
            <a:avLst/>
          </a:prstGeom>
          <a:noFill/>
        </p:spPr>
        <p:txBody>
          <a:bodyPr wrap="square" rtlCol="0">
            <a:spAutoFit/>
          </a:bodyPr>
          <a:lstStyle/>
          <a:p>
            <a:pPr algn="ctr"/>
            <a:r>
              <a:rPr lang="en-US" sz="3000" u="sng" dirty="0">
                <a:solidFill>
                  <a:schemeClr val="accent6">
                    <a:lumMod val="75000"/>
                  </a:schemeClr>
                </a:solidFill>
                <a:latin typeface="Impact" pitchFamily="34" charset="0"/>
              </a:rPr>
              <a:t> Our </a:t>
            </a:r>
            <a:r>
              <a:rPr lang="en-US" sz="3000" u="sng" dirty="0">
                <a:solidFill>
                  <a:srgbClr val="3333FF"/>
                </a:solidFill>
                <a:latin typeface="Impact" pitchFamily="34" charset="0"/>
              </a:rPr>
              <a:t>Capabilities</a:t>
            </a:r>
          </a:p>
        </p:txBody>
      </p:sp>
      <p:sp>
        <p:nvSpPr>
          <p:cNvPr id="5" name="TextBox 4"/>
          <p:cNvSpPr txBox="1"/>
          <p:nvPr/>
        </p:nvSpPr>
        <p:spPr>
          <a:xfrm>
            <a:off x="76216" y="838200"/>
            <a:ext cx="9067784" cy="6186309"/>
          </a:xfrm>
          <a:prstGeom prst="rect">
            <a:avLst/>
          </a:prstGeom>
          <a:noFill/>
        </p:spPr>
        <p:txBody>
          <a:bodyPr wrap="square" rtlCol="0">
            <a:spAutoFit/>
          </a:bodyPr>
          <a:lstStyle/>
          <a:p>
            <a:endParaRPr lang="en-US" sz="2000" b="1" u="sng" dirty="0">
              <a:solidFill>
                <a:srgbClr val="0091C4"/>
              </a:solidFill>
              <a:latin typeface="+mj-lt"/>
            </a:endParaRPr>
          </a:p>
          <a:p>
            <a:r>
              <a:rPr lang="en-US" sz="2000" b="1" dirty="0">
                <a:solidFill>
                  <a:schemeClr val="accent6">
                    <a:lumMod val="75000"/>
                  </a:schemeClr>
                </a:solidFill>
                <a:latin typeface="Bookman Old Style" pitchFamily="18" charset="0"/>
              </a:rPr>
              <a:t>Telecom  </a:t>
            </a:r>
          </a:p>
          <a:p>
            <a:r>
              <a:rPr lang="en-US" sz="1600" dirty="0">
                <a:solidFill>
                  <a:srgbClr val="3333FF"/>
                </a:solidFill>
                <a:latin typeface="Bookman Old Style" pitchFamily="18" charset="0"/>
              </a:rPr>
              <a:t>As the principal managed Services Company in Central India, SIPL is independent  provider of all services in telecom industry.</a:t>
            </a:r>
          </a:p>
          <a:p>
            <a:endParaRPr lang="en-US" sz="1600" dirty="0">
              <a:solidFill>
                <a:srgbClr val="3333FF"/>
              </a:solidFill>
              <a:latin typeface="Bookman Old Style" pitchFamily="18" charset="0"/>
            </a:endParaRPr>
          </a:p>
          <a:p>
            <a:pPr lvl="0"/>
            <a:r>
              <a:rPr lang="en-US" sz="2000" b="1" dirty="0">
                <a:solidFill>
                  <a:schemeClr val="accent6">
                    <a:lumMod val="75000"/>
                  </a:schemeClr>
                </a:solidFill>
                <a:latin typeface="Bookman Old Style" pitchFamily="18" charset="0"/>
              </a:rPr>
              <a:t>Passive Infrastructure Operation &amp; Maintenance </a:t>
            </a:r>
          </a:p>
          <a:p>
            <a:pPr lvl="0"/>
            <a:r>
              <a:rPr lang="en-US" sz="1600" dirty="0">
                <a:solidFill>
                  <a:srgbClr val="3333FF"/>
                </a:solidFill>
                <a:latin typeface="Bookman Old Style" pitchFamily="18" charset="0"/>
              </a:rPr>
              <a:t>Comprehensive &amp; Non Comprehensive operations and maintenance SIPL provides Suggestion, Support and Solutions (SSS Theory) to Telecom Infrastructure looking for to reduce operating cost (OPEX) and boost ‘Uptime’.</a:t>
            </a:r>
          </a:p>
          <a:p>
            <a:pPr lvl="0"/>
            <a:endParaRPr lang="en-US" sz="1600" dirty="0">
              <a:solidFill>
                <a:srgbClr val="3333FF"/>
              </a:solidFill>
              <a:latin typeface="Bookman Old Style" pitchFamily="18" charset="0"/>
            </a:endParaRPr>
          </a:p>
          <a:p>
            <a:r>
              <a:rPr lang="en-US" sz="2000" b="1" dirty="0">
                <a:solidFill>
                  <a:schemeClr val="accent6">
                    <a:lumMod val="75000"/>
                  </a:schemeClr>
                </a:solidFill>
                <a:latin typeface="Bookman Old Style" pitchFamily="18" charset="0"/>
              </a:rPr>
              <a:t>Project Management</a:t>
            </a:r>
            <a:br>
              <a:rPr lang="en-US" sz="1600" dirty="0">
                <a:solidFill>
                  <a:srgbClr val="0091C4"/>
                </a:solidFill>
              </a:rPr>
            </a:br>
            <a:r>
              <a:rPr lang="en-US" sz="1600" dirty="0">
                <a:solidFill>
                  <a:srgbClr val="3333FF"/>
                </a:solidFill>
                <a:latin typeface="Bookman Old Style" pitchFamily="18" charset="0"/>
              </a:rPr>
              <a:t>SIPL provides mission critical advice, support and solutions for a wide variety of network projects, including implementation of Microwave Installation, BTS &amp; latest telecom technologies.</a:t>
            </a:r>
          </a:p>
          <a:p>
            <a:endParaRPr lang="en-US" sz="1600" dirty="0">
              <a:solidFill>
                <a:srgbClr val="3333FF"/>
              </a:solidFill>
              <a:latin typeface="Bookman Old Style" pitchFamily="18" charset="0"/>
            </a:endParaRPr>
          </a:p>
          <a:p>
            <a:r>
              <a:rPr lang="en-US" sz="2000" b="1" dirty="0">
                <a:solidFill>
                  <a:schemeClr val="accent6">
                    <a:lumMod val="75000"/>
                  </a:schemeClr>
                </a:solidFill>
                <a:latin typeface="Bookman Old Style" pitchFamily="18" charset="0"/>
              </a:rPr>
              <a:t>Energy Management</a:t>
            </a:r>
            <a:br>
              <a:rPr lang="en-US" sz="1600" dirty="0">
                <a:solidFill>
                  <a:srgbClr val="0091C4"/>
                </a:solidFill>
              </a:rPr>
            </a:br>
            <a:r>
              <a:rPr lang="en-US" sz="1600" dirty="0">
                <a:solidFill>
                  <a:srgbClr val="3333FF"/>
                </a:solidFill>
                <a:latin typeface="Bookman Old Style" pitchFamily="18" charset="0"/>
              </a:rPr>
              <a:t>SIPL is having A-class license &amp; </a:t>
            </a:r>
            <a:r>
              <a:rPr lang="en-IN" sz="1600" dirty="0">
                <a:solidFill>
                  <a:srgbClr val="3333FF"/>
                </a:solidFill>
                <a:latin typeface="Bookman Old Style" pitchFamily="18" charset="0"/>
              </a:rPr>
              <a:t>there will be a specialized EB team which will monitor the Electrification of sites and have a proper liaisons with SEB authority.</a:t>
            </a:r>
            <a:endParaRPr lang="en-US" sz="1600" dirty="0">
              <a:solidFill>
                <a:srgbClr val="3333FF"/>
              </a:solidFill>
              <a:latin typeface="Bookman Old Style" pitchFamily="18" charset="0"/>
            </a:endParaRPr>
          </a:p>
          <a:p>
            <a:endParaRPr lang="en-US" sz="1600" dirty="0">
              <a:solidFill>
                <a:srgbClr val="3333FF"/>
              </a:solidFill>
              <a:latin typeface="Bookman Old Style" pitchFamily="18" charset="0"/>
            </a:endParaRPr>
          </a:p>
          <a:p>
            <a:r>
              <a:rPr lang="en-US" sz="1600" dirty="0">
                <a:solidFill>
                  <a:srgbClr val="3333FF"/>
                </a:solidFill>
                <a:latin typeface="Bookman Old Style" pitchFamily="18" charset="0"/>
              </a:rPr>
              <a:t> </a:t>
            </a:r>
          </a:p>
          <a:p>
            <a:endParaRPr lang="en-US" sz="1600" dirty="0">
              <a:solidFill>
                <a:srgbClr val="3333FF"/>
              </a:solidFill>
              <a:latin typeface="Bookman Old Style" pitchFamily="18" charset="0"/>
            </a:endParaRPr>
          </a:p>
          <a:p>
            <a:endParaRPr lang="en-US" sz="2000" dirty="0">
              <a:solidFill>
                <a:srgbClr val="0091C4"/>
              </a:solidFill>
              <a:latin typeface="+mj-lt"/>
            </a:endParaRPr>
          </a:p>
          <a:p>
            <a:endParaRPr lang="en-US" sz="2000" dirty="0">
              <a:solidFill>
                <a:srgbClr val="000099"/>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 y="570746"/>
            <a:ext cx="9144000" cy="553998"/>
          </a:xfrm>
          <a:prstGeom prst="rect">
            <a:avLst/>
          </a:prstGeom>
          <a:noFill/>
        </p:spPr>
        <p:txBody>
          <a:bodyPr wrap="square" rtlCol="0">
            <a:spAutoFit/>
          </a:bodyPr>
          <a:lstStyle/>
          <a:p>
            <a:pPr algn="ctr"/>
            <a:r>
              <a:rPr lang="en-US" sz="3000" u="sng" dirty="0">
                <a:solidFill>
                  <a:schemeClr val="accent6">
                    <a:lumMod val="75000"/>
                  </a:schemeClr>
                </a:solidFill>
                <a:latin typeface="Impact" pitchFamily="34" charset="0"/>
              </a:rPr>
              <a:t> Our </a:t>
            </a:r>
            <a:r>
              <a:rPr lang="en-US" sz="3000" u="sng" dirty="0">
                <a:solidFill>
                  <a:srgbClr val="3333FF"/>
                </a:solidFill>
                <a:latin typeface="Impact" pitchFamily="34" charset="0"/>
              </a:rPr>
              <a:t>Capabilities</a:t>
            </a:r>
          </a:p>
        </p:txBody>
      </p:sp>
      <p:sp>
        <p:nvSpPr>
          <p:cNvPr id="4" name="TextBox 3"/>
          <p:cNvSpPr txBox="1"/>
          <p:nvPr/>
        </p:nvSpPr>
        <p:spPr>
          <a:xfrm>
            <a:off x="143745" y="1143000"/>
            <a:ext cx="9000255" cy="5447645"/>
          </a:xfrm>
          <a:prstGeom prst="rect">
            <a:avLst/>
          </a:prstGeom>
          <a:noFill/>
        </p:spPr>
        <p:txBody>
          <a:bodyPr wrap="square" rtlCol="0">
            <a:spAutoFit/>
          </a:bodyPr>
          <a:lstStyle/>
          <a:p>
            <a:r>
              <a:rPr lang="en-US" sz="2000" b="1" dirty="0">
                <a:solidFill>
                  <a:schemeClr val="accent6">
                    <a:lumMod val="75000"/>
                  </a:schemeClr>
                </a:solidFill>
                <a:latin typeface="Bookman Old Style" pitchFamily="18" charset="0"/>
              </a:rPr>
              <a:t>OFC Maintenance</a:t>
            </a:r>
          </a:p>
          <a:p>
            <a:r>
              <a:rPr lang="en-US" sz="2000" dirty="0">
                <a:solidFill>
                  <a:srgbClr val="3333FF"/>
                </a:solidFill>
                <a:latin typeface="Bookman Old Style" pitchFamily="18" charset="0"/>
              </a:rPr>
              <a:t>Construction &amp; Maintenance Services in OFC, Route Survey, Trenching, duct laying &amp; Splice Chamber, Patrolling.</a:t>
            </a:r>
          </a:p>
          <a:p>
            <a:endParaRPr lang="en-US" sz="2000" dirty="0">
              <a:solidFill>
                <a:srgbClr val="3333FF"/>
              </a:solidFill>
              <a:latin typeface="Bookman Old Style" pitchFamily="18" charset="0"/>
            </a:endParaRPr>
          </a:p>
          <a:p>
            <a:r>
              <a:rPr lang="en-US" sz="2000" b="1" dirty="0">
                <a:solidFill>
                  <a:schemeClr val="accent6">
                    <a:lumMod val="75000"/>
                  </a:schemeClr>
                </a:solidFill>
                <a:latin typeface="Bookman Old Style" pitchFamily="18" charset="0"/>
              </a:rPr>
              <a:t>Estate Management</a:t>
            </a:r>
          </a:p>
          <a:p>
            <a:pPr marL="177800" lvl="0" indent="-177800">
              <a:buFont typeface="Arial" pitchFamily="34" charset="0"/>
              <a:buChar char="•"/>
            </a:pPr>
            <a:r>
              <a:rPr lang="en-US" sz="2000" dirty="0">
                <a:solidFill>
                  <a:srgbClr val="3333FF"/>
                </a:solidFill>
                <a:latin typeface="Bookman Old Style" pitchFamily="18" charset="0"/>
              </a:rPr>
              <a:t>New sites acquisition including IBS + Institutional acquisition.</a:t>
            </a:r>
          </a:p>
          <a:p>
            <a:pPr marL="177800" lvl="0" indent="-177800">
              <a:buFont typeface="Arial" pitchFamily="34" charset="0"/>
              <a:buChar char="•"/>
            </a:pPr>
            <a:r>
              <a:rPr lang="en-US" sz="2000" dirty="0">
                <a:solidFill>
                  <a:srgbClr val="3333FF"/>
                </a:solidFill>
                <a:latin typeface="Bookman Old Style" pitchFamily="18" charset="0"/>
              </a:rPr>
              <a:t>Support to EB related activities.                                     </a:t>
            </a:r>
          </a:p>
          <a:p>
            <a:pPr marL="177800" lvl="0" indent="-177800">
              <a:buFont typeface="Arial" pitchFamily="34" charset="0"/>
              <a:buChar char="•"/>
            </a:pPr>
            <a:r>
              <a:rPr lang="en-US" sz="2000" dirty="0">
                <a:solidFill>
                  <a:srgbClr val="3333FF"/>
                </a:solidFill>
                <a:latin typeface="Bookman Old Style" pitchFamily="18" charset="0"/>
              </a:rPr>
              <a:t>Lease Renewals.</a:t>
            </a:r>
          </a:p>
          <a:p>
            <a:pPr marL="177800" lvl="0" indent="-177800">
              <a:buFont typeface="Arial" pitchFamily="34" charset="0"/>
              <a:buChar char="•"/>
            </a:pPr>
            <a:r>
              <a:rPr lang="en-US" sz="2000" dirty="0">
                <a:solidFill>
                  <a:srgbClr val="3333FF"/>
                </a:solidFill>
                <a:latin typeface="Bookman Old Style" pitchFamily="18" charset="0"/>
              </a:rPr>
              <a:t>Legal  Permissions.</a:t>
            </a:r>
          </a:p>
          <a:p>
            <a:pPr marL="177800" lvl="0" indent="-177800">
              <a:buFont typeface="Arial" pitchFamily="34" charset="0"/>
              <a:buChar char="•"/>
            </a:pPr>
            <a:endParaRPr lang="en-US" sz="2000" dirty="0">
              <a:solidFill>
                <a:srgbClr val="3333FF"/>
              </a:solidFill>
              <a:latin typeface="Bookman Old Style" pitchFamily="18" charset="0"/>
            </a:endParaRPr>
          </a:p>
          <a:p>
            <a:r>
              <a:rPr lang="en-US" sz="2000" b="1" dirty="0">
                <a:solidFill>
                  <a:schemeClr val="accent6">
                    <a:lumMod val="75000"/>
                  </a:schemeClr>
                </a:solidFill>
                <a:latin typeface="Bookman Old Style" pitchFamily="18" charset="0"/>
              </a:rPr>
              <a:t>Annual Maintenance Contract</a:t>
            </a:r>
          </a:p>
          <a:p>
            <a:r>
              <a:rPr lang="en-US" sz="2000" dirty="0">
                <a:solidFill>
                  <a:srgbClr val="3333FF"/>
                </a:solidFill>
                <a:latin typeface="Bookman Old Style" pitchFamily="18" charset="0"/>
              </a:rPr>
              <a:t>We also take on comprehensive and non-comprehensive Annual Maintenance Contracts. We accept as true in quality products at competitive rates.</a:t>
            </a:r>
          </a:p>
          <a:p>
            <a:pPr marL="177800" lvl="0" indent="-177800"/>
            <a:endParaRPr lang="en-US" sz="2000" dirty="0">
              <a:solidFill>
                <a:srgbClr val="3333FF"/>
              </a:solidFill>
              <a:latin typeface="Bookman Old Style" pitchFamily="18" charset="0"/>
            </a:endParaRPr>
          </a:p>
          <a:p>
            <a:endParaRPr lang="en-US" sz="2000" dirty="0">
              <a:solidFill>
                <a:srgbClr val="3333FF"/>
              </a:solidFill>
              <a:latin typeface="Bookman Old Style" pitchFamily="18" charset="0"/>
            </a:endParaRPr>
          </a:p>
          <a:p>
            <a:endParaRPr lang="en-US" sz="2000" b="1" dirty="0">
              <a:solidFill>
                <a:srgbClr val="0091C4"/>
              </a:solidFill>
              <a:latin typeface="+mj-lt"/>
            </a:endParaRPr>
          </a:p>
        </p:txBody>
      </p:sp>
    </p:spTree>
    <p:extLst>
      <p:ext uri="{BB962C8B-B14F-4D97-AF65-F5344CB8AC3E}">
        <p14:creationId xmlns:p14="http://schemas.microsoft.com/office/powerpoint/2010/main" val="91063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422" y="214290"/>
            <a:ext cx="4429156" cy="553998"/>
          </a:xfrm>
          <a:prstGeom prst="rect">
            <a:avLst/>
          </a:prstGeom>
        </p:spPr>
        <p:txBody>
          <a:bodyPr wrap="square">
            <a:spAutoFit/>
          </a:bodyPr>
          <a:lstStyle/>
          <a:p>
            <a:pPr algn="ctr">
              <a:buNone/>
            </a:pPr>
            <a:r>
              <a:rPr lang="it-IT" sz="3000" u="sng" dirty="0">
                <a:solidFill>
                  <a:schemeClr val="accent6">
                    <a:lumMod val="75000"/>
                  </a:schemeClr>
                </a:solidFill>
                <a:latin typeface="Impact" pitchFamily="34" charset="0"/>
                <a:cs typeface="Arial" pitchFamily="34" charset="0"/>
              </a:rPr>
              <a:t>Organization </a:t>
            </a:r>
            <a:r>
              <a:rPr lang="it-IT" sz="3000" u="sng" dirty="0">
                <a:solidFill>
                  <a:srgbClr val="3333FF"/>
                </a:solidFill>
                <a:latin typeface="Impact" pitchFamily="34" charset="0"/>
                <a:cs typeface="Arial" pitchFamily="34" charset="0"/>
              </a:rPr>
              <a:t>Overview</a:t>
            </a:r>
          </a:p>
        </p:txBody>
      </p:sp>
      <p:graphicFrame>
        <p:nvGraphicFramePr>
          <p:cNvPr id="6" name="Table 5"/>
          <p:cNvGraphicFramePr>
            <a:graphicFrameLocks noGrp="1"/>
          </p:cNvGraphicFramePr>
          <p:nvPr>
            <p:extLst>
              <p:ext uri="{D42A27DB-BD31-4B8C-83A1-F6EECF244321}">
                <p14:modId xmlns:p14="http://schemas.microsoft.com/office/powerpoint/2010/main" val="2811325801"/>
              </p:ext>
            </p:extLst>
          </p:nvPr>
        </p:nvGraphicFramePr>
        <p:xfrm>
          <a:off x="533400" y="1371600"/>
          <a:ext cx="7885401" cy="3739209"/>
        </p:xfrm>
        <a:graphic>
          <a:graphicData uri="http://schemas.openxmlformats.org/drawingml/2006/table">
            <a:tbl>
              <a:tblPr/>
              <a:tblGrid>
                <a:gridCol w="2883407">
                  <a:extLst>
                    <a:ext uri="{9D8B030D-6E8A-4147-A177-3AD203B41FA5}">
                      <a16:colId xmlns:a16="http://schemas.microsoft.com/office/drawing/2014/main" val="20000"/>
                    </a:ext>
                  </a:extLst>
                </a:gridCol>
                <a:gridCol w="703925">
                  <a:extLst>
                    <a:ext uri="{9D8B030D-6E8A-4147-A177-3AD203B41FA5}">
                      <a16:colId xmlns:a16="http://schemas.microsoft.com/office/drawing/2014/main" val="20001"/>
                    </a:ext>
                  </a:extLst>
                </a:gridCol>
                <a:gridCol w="703925">
                  <a:extLst>
                    <a:ext uri="{9D8B030D-6E8A-4147-A177-3AD203B41FA5}">
                      <a16:colId xmlns:a16="http://schemas.microsoft.com/office/drawing/2014/main" val="20002"/>
                    </a:ext>
                  </a:extLst>
                </a:gridCol>
                <a:gridCol w="1198048">
                  <a:extLst>
                    <a:ext uri="{9D8B030D-6E8A-4147-A177-3AD203B41FA5}">
                      <a16:colId xmlns:a16="http://schemas.microsoft.com/office/drawing/2014/main" val="20003"/>
                    </a:ext>
                  </a:extLst>
                </a:gridCol>
                <a:gridCol w="1198048">
                  <a:extLst>
                    <a:ext uri="{9D8B030D-6E8A-4147-A177-3AD203B41FA5}">
                      <a16:colId xmlns:a16="http://schemas.microsoft.com/office/drawing/2014/main" val="20004"/>
                    </a:ext>
                  </a:extLst>
                </a:gridCol>
                <a:gridCol w="1198048">
                  <a:extLst>
                    <a:ext uri="{9D8B030D-6E8A-4147-A177-3AD203B41FA5}">
                      <a16:colId xmlns:a16="http://schemas.microsoft.com/office/drawing/2014/main" val="20005"/>
                    </a:ext>
                  </a:extLst>
                </a:gridCol>
              </a:tblGrid>
              <a:tr h="778205">
                <a:tc>
                  <a:txBody>
                    <a:bodyPr/>
                    <a:lstStyle/>
                    <a:p>
                      <a:pPr algn="ctr" rtl="0" fontAlgn="ctr"/>
                      <a:r>
                        <a:rPr lang="en-US" sz="1600" b="1" i="0" u="none" strike="noStrike" dirty="0">
                          <a:solidFill>
                            <a:schemeClr val="tx1"/>
                          </a:solidFill>
                          <a:latin typeface="Calibri"/>
                        </a:rPr>
                        <a:t>Particulars</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chemeClr val="tx1"/>
                          </a:solidFill>
                          <a:latin typeface="Calibri"/>
                        </a:rPr>
                        <a:t>2012-2013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rtl="0" fontAlgn="ctr"/>
                      <a:r>
                        <a:rPr lang="en-US" sz="1600" b="1" i="0" u="none" strike="noStrike">
                          <a:solidFill>
                            <a:schemeClr val="tx1"/>
                          </a:solidFill>
                          <a:latin typeface="Calibri"/>
                        </a:rPr>
                        <a:t>2013-2014</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chemeClr val="tx1"/>
                          </a:solidFill>
                          <a:latin typeface="Calibri"/>
                        </a:rPr>
                        <a:t>2015</a:t>
                      </a:r>
                      <a:r>
                        <a:rPr lang="en-US" sz="1600" b="1" i="0" u="none" strike="noStrike" dirty="0">
                          <a:solidFill>
                            <a:schemeClr val="tx1"/>
                          </a:solidFill>
                          <a:latin typeface="+mn-lt"/>
                        </a:rPr>
                        <a:t>-2016 </a:t>
                      </a:r>
                      <a:endParaRPr lang="en-US" sz="1600" b="1" i="0" u="none" strike="noStrike" dirty="0">
                        <a:solidFill>
                          <a:schemeClr val="tx1"/>
                        </a:solidFill>
                        <a:latin typeface="Calibri"/>
                      </a:endParaRP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chemeClr val="tx1"/>
                          </a:solidFill>
                          <a:latin typeface="Calibri"/>
                        </a:rPr>
                        <a:t>2016-17</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chemeClr val="tx1"/>
                          </a:solidFill>
                          <a:latin typeface="Calibri"/>
                        </a:rPr>
                        <a:t>2017-18</a:t>
                      </a:r>
                    </a:p>
                    <a:p>
                      <a:pPr algn="ctr" rtl="0" fontAlgn="ctr"/>
                      <a:r>
                        <a:rPr lang="en-US" sz="1600" b="1" i="0" u="none" strike="noStrike" dirty="0">
                          <a:solidFill>
                            <a:schemeClr val="tx1"/>
                          </a:solidFill>
                          <a:latin typeface="Calibri"/>
                        </a:rPr>
                        <a:t>(Projected)</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91805">
                <a:tc>
                  <a:txBody>
                    <a:bodyPr/>
                    <a:lstStyle/>
                    <a:p>
                      <a:pPr algn="ctr" rtl="0" fontAlgn="ctr"/>
                      <a:r>
                        <a:rPr lang="en-US" sz="1600" b="0" i="0" u="none" strike="noStrike">
                          <a:solidFill>
                            <a:srgbClr val="000000"/>
                          </a:solidFill>
                          <a:latin typeface="Calibri"/>
                        </a:rPr>
                        <a:t>Infra Uptime (%)</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99.978</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99.983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99.985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99.987</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99.988</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91805">
                <a:tc>
                  <a:txBody>
                    <a:bodyPr/>
                    <a:lstStyle/>
                    <a:p>
                      <a:pPr algn="ctr" rtl="0" fontAlgn="ctr"/>
                      <a:r>
                        <a:rPr lang="en-US" sz="1600" b="0" i="0" u="none" strike="noStrike">
                          <a:solidFill>
                            <a:srgbClr val="000000"/>
                          </a:solidFill>
                          <a:latin typeface="Calibri"/>
                        </a:rPr>
                        <a:t>Turnover (Cr.)</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1.7</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3</a:t>
                      </a:r>
                      <a:r>
                        <a:rPr lang="en-US" sz="1600" b="0" i="0" u="none" strike="noStrike" baseline="0" dirty="0">
                          <a:solidFill>
                            <a:srgbClr val="000000"/>
                          </a:solidFill>
                          <a:latin typeface="Calibri"/>
                        </a:rPr>
                        <a:t> Cr</a:t>
                      </a:r>
                      <a:endParaRPr lang="en-US" sz="1600" b="0" i="0" u="none" strike="noStrike" dirty="0">
                        <a:solidFill>
                          <a:srgbClr val="000000"/>
                        </a:solidFill>
                        <a:latin typeface="Calibri"/>
                      </a:endParaRP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5.5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778205">
                <a:tc>
                  <a:txBody>
                    <a:bodyPr/>
                    <a:lstStyle/>
                    <a:p>
                      <a:pPr algn="ctr" rtl="0" fontAlgn="ctr"/>
                      <a:r>
                        <a:rPr lang="en-US" sz="1600" b="0" i="0" u="none" strike="noStrike">
                          <a:solidFill>
                            <a:srgbClr val="000000"/>
                          </a:solidFill>
                          <a:latin typeface="Calibri"/>
                        </a:rPr>
                        <a:t>Revenue from O&amp;M Services (Telecom) (Cr.)</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1.4</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2.2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3.6</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391805">
                <a:tc>
                  <a:txBody>
                    <a:bodyPr/>
                    <a:lstStyle/>
                    <a:p>
                      <a:pPr algn="ctr" rtl="0" fontAlgn="ctr"/>
                      <a:r>
                        <a:rPr lang="en-US" sz="1600" b="0" i="0" u="none" strike="noStrike">
                          <a:solidFill>
                            <a:srgbClr val="000000"/>
                          </a:solidFill>
                          <a:latin typeface="Calibri"/>
                        </a:rPr>
                        <a:t>Revenue from EPC Services (Telecom) (Cr.)</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0.55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1.5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519704">
                <a:tc>
                  <a:txBody>
                    <a:bodyPr/>
                    <a:lstStyle/>
                    <a:p>
                      <a:pPr algn="ctr" rtl="0" fontAlgn="ctr"/>
                      <a:r>
                        <a:rPr lang="en-US" sz="1600" b="0" i="0" u="none" strike="noStrike" dirty="0">
                          <a:solidFill>
                            <a:srgbClr val="000000"/>
                          </a:solidFill>
                          <a:latin typeface="Calibri"/>
                        </a:rPr>
                        <a:t>Revenue from AMC Services (Non Telecom) (Cr.)</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Calibri"/>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0.25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0.4</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391805">
                <a:tc>
                  <a:txBody>
                    <a:bodyPr/>
                    <a:lstStyle/>
                    <a:p>
                      <a:pPr algn="ctr" rtl="0" fontAlgn="ctr"/>
                      <a:r>
                        <a:rPr lang="en-US" sz="1600" b="0" i="0" u="none" strike="noStrike">
                          <a:solidFill>
                            <a:srgbClr val="000000"/>
                          </a:solidFill>
                          <a:latin typeface="Calibri"/>
                        </a:rPr>
                        <a:t>EBITA </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Calibri"/>
                        </a:rPr>
                        <a:t>65%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67%</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69%</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70%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Calibri"/>
                        </a:rPr>
                        <a:t>72%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97152"/>
            <a:ext cx="2267744" cy="206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71470" y="44624"/>
            <a:ext cx="9144000" cy="553998"/>
          </a:xfrm>
          <a:prstGeom prst="rect">
            <a:avLst/>
          </a:prstGeom>
          <a:noFill/>
        </p:spPr>
        <p:txBody>
          <a:bodyPr wrap="square" rtlCol="0">
            <a:spAutoFit/>
          </a:bodyPr>
          <a:lstStyle/>
          <a:p>
            <a:pPr algn="ctr"/>
            <a:r>
              <a:rPr lang="en-US" sz="3000" u="sng" dirty="0">
                <a:solidFill>
                  <a:schemeClr val="accent6">
                    <a:lumMod val="75000"/>
                  </a:schemeClr>
                </a:solidFill>
                <a:latin typeface="Impact" pitchFamily="34" charset="0"/>
              </a:rPr>
              <a:t>Running </a:t>
            </a:r>
            <a:r>
              <a:rPr lang="en-US" sz="3000" u="sng" dirty="0">
                <a:solidFill>
                  <a:srgbClr val="3333FF"/>
                </a:solidFill>
                <a:latin typeface="Impact" pitchFamily="34" charset="0"/>
              </a:rPr>
              <a:t>Projects</a:t>
            </a:r>
          </a:p>
        </p:txBody>
      </p:sp>
      <p:graphicFrame>
        <p:nvGraphicFramePr>
          <p:cNvPr id="6" name="Chart 5"/>
          <p:cNvGraphicFramePr/>
          <p:nvPr/>
        </p:nvGraphicFramePr>
        <p:xfrm>
          <a:off x="381000" y="609600"/>
          <a:ext cx="8458199"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57200" y="3581400"/>
          <a:ext cx="8305800" cy="2971795"/>
        </p:xfrm>
        <a:graphic>
          <a:graphicData uri="http://schemas.openxmlformats.org/drawingml/2006/table">
            <a:tbl>
              <a:tblPr/>
              <a:tblGrid>
                <a:gridCol w="2013243">
                  <a:extLst>
                    <a:ext uri="{9D8B030D-6E8A-4147-A177-3AD203B41FA5}">
                      <a16:colId xmlns:a16="http://schemas.microsoft.com/office/drawing/2014/main" val="20000"/>
                    </a:ext>
                  </a:extLst>
                </a:gridCol>
                <a:gridCol w="761600">
                  <a:extLst>
                    <a:ext uri="{9D8B030D-6E8A-4147-A177-3AD203B41FA5}">
                      <a16:colId xmlns:a16="http://schemas.microsoft.com/office/drawing/2014/main" val="20001"/>
                    </a:ext>
                  </a:extLst>
                </a:gridCol>
                <a:gridCol w="4145097">
                  <a:extLst>
                    <a:ext uri="{9D8B030D-6E8A-4147-A177-3AD203B41FA5}">
                      <a16:colId xmlns:a16="http://schemas.microsoft.com/office/drawing/2014/main" val="20002"/>
                    </a:ext>
                  </a:extLst>
                </a:gridCol>
                <a:gridCol w="1385860">
                  <a:extLst>
                    <a:ext uri="{9D8B030D-6E8A-4147-A177-3AD203B41FA5}">
                      <a16:colId xmlns:a16="http://schemas.microsoft.com/office/drawing/2014/main" val="20003"/>
                    </a:ext>
                  </a:extLst>
                </a:gridCol>
              </a:tblGrid>
              <a:tr h="285988">
                <a:tc gridSpan="4">
                  <a:txBody>
                    <a:bodyPr/>
                    <a:lstStyle/>
                    <a:p>
                      <a:pPr algn="ctr" rtl="0" fontAlgn="ctr"/>
                      <a:r>
                        <a:rPr lang="en-IN" sz="900" b="1" i="0" u="none" strike="noStrike">
                          <a:solidFill>
                            <a:srgbClr val="FFFFFF"/>
                          </a:solidFill>
                          <a:latin typeface="Calibri"/>
                        </a:rPr>
                        <a:t>Running Projects</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571979">
                <a:tc>
                  <a:txBody>
                    <a:bodyPr/>
                    <a:lstStyle/>
                    <a:p>
                      <a:pPr algn="ctr" rtl="0" fontAlgn="ctr"/>
                      <a:r>
                        <a:rPr lang="en-IN" sz="1200" b="1" i="0" u="none" strike="noStrike">
                          <a:solidFill>
                            <a:srgbClr val="000000"/>
                          </a:solidFill>
                          <a:latin typeface="Calibri"/>
                        </a:rPr>
                        <a:t>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200" b="1" i="0" u="none" strike="noStrike">
                          <a:solidFill>
                            <a:srgbClr val="000000"/>
                          </a:solidFill>
                          <a:latin typeface="Calibri"/>
                        </a:rPr>
                        <a:t>Total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200" b="1" i="0" u="none" strike="noStrike">
                          <a:solidFill>
                            <a:srgbClr val="000000"/>
                          </a:solidFill>
                          <a:latin typeface="Calibri"/>
                        </a:rPr>
                        <a:t>Customer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IN" sz="1200" b="1" i="0" u="none" strike="noStrike">
                          <a:solidFill>
                            <a:srgbClr val="000000"/>
                          </a:solidFill>
                          <a:latin typeface="Calibri"/>
                        </a:rPr>
                        <a:t>Area Of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1"/>
                  </a:ext>
                </a:extLst>
              </a:tr>
              <a:tr h="261120">
                <a:tc>
                  <a:txBody>
                    <a:bodyPr/>
                    <a:lstStyle/>
                    <a:p>
                      <a:pPr algn="ctr" rtl="0" fontAlgn="ctr"/>
                      <a:r>
                        <a:rPr lang="en-IN" sz="1200" b="0" i="0" u="none" strike="noStrike">
                          <a:solidFill>
                            <a:srgbClr val="000000"/>
                          </a:solidFill>
                          <a:latin typeface="Calibri"/>
                        </a:rPr>
                        <a:t>Passive Infra O&amp;M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ATC Telecom Tower Corporation Pvt.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Chhattisgarh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120">
                <a:tc>
                  <a:txBody>
                    <a:bodyPr/>
                    <a:lstStyle/>
                    <a:p>
                      <a:pPr algn="ctr" rtl="0" fontAlgn="ctr"/>
                      <a:r>
                        <a:rPr lang="en-IN" sz="1200" b="0" i="0" u="none" strike="noStrike">
                          <a:solidFill>
                            <a:srgbClr val="000000"/>
                          </a:solidFill>
                          <a:latin typeface="Calibri"/>
                        </a:rPr>
                        <a:t>Fibre 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Reliance Jio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MP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120">
                <a:tc>
                  <a:txBody>
                    <a:bodyPr/>
                    <a:lstStyle/>
                    <a:p>
                      <a:pPr algn="ctr" rtl="0" fontAlgn="ctr"/>
                      <a:r>
                        <a:rPr lang="en-IN" sz="1200" b="0" i="0" u="none" strike="noStrike">
                          <a:solidFill>
                            <a:srgbClr val="000000"/>
                          </a:solidFill>
                          <a:latin typeface="Calibri"/>
                        </a:rPr>
                        <a:t>Project  Works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ATC,TVI,GTL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MPCG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1120">
                <a:tc>
                  <a:txBody>
                    <a:bodyPr/>
                    <a:lstStyle/>
                    <a:p>
                      <a:pPr algn="ctr" rtl="0" fontAlgn="ctr"/>
                      <a:r>
                        <a:rPr lang="en-IN" sz="1200" b="0" i="0" u="none" strike="noStrike">
                          <a:solidFill>
                            <a:srgbClr val="000000"/>
                          </a:solidFill>
                          <a:latin typeface="Calibri"/>
                        </a:rPr>
                        <a:t>Electrical Infrastructure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 Vodafone Mobile Services Ltd/GTL/ Tower Vision I Pvt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MPCG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1120">
                <a:tc>
                  <a:txBody>
                    <a:bodyPr/>
                    <a:lstStyle/>
                    <a:p>
                      <a:pPr algn="ctr" rtl="0" fontAlgn="ctr"/>
                      <a:r>
                        <a:rPr lang="en-IN" sz="1200" b="0" i="0" u="none" strike="noStrike">
                          <a:solidFill>
                            <a:srgbClr val="000000"/>
                          </a:solidFill>
                          <a:latin typeface="Calibri"/>
                        </a:rPr>
                        <a:t>Legal Liaising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 Vodafone Mobile Services Ltd/GTL/ Tower Vision I Pvt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MPCG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1120">
                <a:tc>
                  <a:txBody>
                    <a:bodyPr/>
                    <a:lstStyle/>
                    <a:p>
                      <a:pPr algn="ctr" rtl="0" fontAlgn="ctr"/>
                      <a:r>
                        <a:rPr lang="en-IN" sz="1200" b="0" i="0" u="none" strike="noStrike">
                          <a:solidFill>
                            <a:srgbClr val="000000"/>
                          </a:solidFill>
                          <a:latin typeface="Calibri"/>
                        </a:rPr>
                        <a:t>Air Con AMC &amp;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 Ascend Telecom/ LG Electronics/ Domestic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MPCG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5988">
                <a:tc>
                  <a:txBody>
                    <a:bodyPr/>
                    <a:lstStyle/>
                    <a:p>
                      <a:pPr algn="ctr" rtl="0" fontAlgn="ctr"/>
                      <a:r>
                        <a:rPr lang="en-IN" sz="1200" b="0" i="0" u="none" strike="noStrike">
                          <a:solidFill>
                            <a:srgbClr val="000000"/>
                          </a:solidFill>
                          <a:latin typeface="Calibri"/>
                        </a:rPr>
                        <a:t>Mount Installation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Reliance Jio/ ATC Telecom/ Tower Vision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Chhattisgarh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1120">
                <a:tc>
                  <a:txBody>
                    <a:bodyPr/>
                    <a:lstStyle/>
                    <a:p>
                      <a:pPr algn="ctr" rtl="0" fontAlgn="ctr"/>
                      <a:r>
                        <a:rPr lang="en-IN" sz="1200" b="0" i="0" u="none" strike="noStrike">
                          <a:solidFill>
                            <a:srgbClr val="000000"/>
                          </a:solidFill>
                          <a:latin typeface="Calibri"/>
                        </a:rPr>
                        <a:t>Civil Infrastructure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100" b="0" i="0" u="none" strike="noStrike">
                          <a:solidFill>
                            <a:srgbClr val="000000"/>
                          </a:solidFill>
                          <a:latin typeface="Calibri"/>
                        </a:rPr>
                        <a:t>GTL Infrastructure Limited/ Reliance Jio Ltd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200" b="0" i="0" u="none" strike="noStrike" dirty="0" err="1">
                          <a:solidFill>
                            <a:srgbClr val="000000"/>
                          </a:solidFill>
                          <a:latin typeface="Calibri"/>
                        </a:rPr>
                        <a:t>Odisha</a:t>
                      </a:r>
                      <a:endParaRPr lang="en-IN"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921"/>
            <a:ext cx="8822214" cy="553998"/>
          </a:xfrm>
          <a:prstGeom prst="rect">
            <a:avLst/>
          </a:prstGeom>
          <a:noFill/>
        </p:spPr>
        <p:txBody>
          <a:bodyPr wrap="square" rtlCol="0">
            <a:spAutoFit/>
          </a:bodyPr>
          <a:lstStyle/>
          <a:p>
            <a:pPr algn="ctr"/>
            <a:r>
              <a:rPr lang="en-US" sz="3000" u="sng" dirty="0">
                <a:solidFill>
                  <a:schemeClr val="accent6">
                    <a:lumMod val="75000"/>
                  </a:schemeClr>
                </a:solidFill>
                <a:latin typeface="Impact" pitchFamily="34" charset="0"/>
              </a:rPr>
              <a:t>Chhattisgarh Telecom </a:t>
            </a:r>
            <a:r>
              <a:rPr lang="en-US" sz="3000" u="sng" dirty="0">
                <a:solidFill>
                  <a:srgbClr val="3333FF"/>
                </a:solidFill>
                <a:latin typeface="Impact" pitchFamily="34" charset="0"/>
              </a:rPr>
              <a:t>Infra Market Share</a:t>
            </a:r>
          </a:p>
        </p:txBody>
      </p:sp>
      <p:graphicFrame>
        <p:nvGraphicFramePr>
          <p:cNvPr id="13" name="Chart 12"/>
          <p:cNvGraphicFramePr/>
          <p:nvPr/>
        </p:nvGraphicFramePr>
        <p:xfrm>
          <a:off x="4267200" y="4191000"/>
          <a:ext cx="37338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381000" y="838200"/>
          <a:ext cx="3124200" cy="4191000"/>
        </p:xfrm>
        <a:graphic>
          <a:graphicData uri="http://schemas.openxmlformats.org/drawingml/2006/table">
            <a:tbl>
              <a:tblPr/>
              <a:tblGrid>
                <a:gridCol w="1675103">
                  <a:extLst>
                    <a:ext uri="{9D8B030D-6E8A-4147-A177-3AD203B41FA5}">
                      <a16:colId xmlns:a16="http://schemas.microsoft.com/office/drawing/2014/main" val="20000"/>
                    </a:ext>
                  </a:extLst>
                </a:gridCol>
                <a:gridCol w="1449097">
                  <a:extLst>
                    <a:ext uri="{9D8B030D-6E8A-4147-A177-3AD203B41FA5}">
                      <a16:colId xmlns:a16="http://schemas.microsoft.com/office/drawing/2014/main" val="20001"/>
                    </a:ext>
                  </a:extLst>
                </a:gridCol>
              </a:tblGrid>
              <a:tr h="698500">
                <a:tc>
                  <a:txBody>
                    <a:bodyPr/>
                    <a:lstStyle/>
                    <a:p>
                      <a:pPr algn="ctr" rtl="0" fontAlgn="ctr"/>
                      <a:r>
                        <a:rPr lang="en-IN" sz="1800" b="1" i="0" u="none" strike="noStrike">
                          <a:solidFill>
                            <a:srgbClr val="000000"/>
                          </a:solidFill>
                          <a:latin typeface="Calibri"/>
                        </a:rPr>
                        <a:t>Company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IN" sz="1800" b="1" i="0" u="none" strike="noStrike">
                          <a:solidFill>
                            <a:srgbClr val="000000"/>
                          </a:solidFill>
                          <a:latin typeface="Calibri"/>
                        </a:rPr>
                        <a:t>Tower 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49250">
                <a:tc>
                  <a:txBody>
                    <a:bodyPr/>
                    <a:lstStyle/>
                    <a:p>
                      <a:pPr algn="ctr" rtl="0" fontAlgn="ctr"/>
                      <a:r>
                        <a:rPr lang="en-IN" sz="1800" b="0" i="0" u="none" strike="noStrike">
                          <a:solidFill>
                            <a:srgbClr val="000000"/>
                          </a:solidFill>
                          <a:latin typeface="Calibri"/>
                        </a:rPr>
                        <a:t>Idea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250">
                <a:tc>
                  <a:txBody>
                    <a:bodyPr/>
                    <a:lstStyle/>
                    <a:p>
                      <a:pPr algn="ctr" rtl="0" fontAlgn="ctr"/>
                      <a:r>
                        <a:rPr lang="en-IN" sz="1800" b="0" i="0" u="none" strike="noStrike">
                          <a:solidFill>
                            <a:srgbClr val="000000"/>
                          </a:solidFill>
                          <a:latin typeface="Calibri"/>
                        </a:rPr>
                        <a:t>Bharti-Infratel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1765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250">
                <a:tc>
                  <a:txBody>
                    <a:bodyPr/>
                    <a:lstStyle/>
                    <a:p>
                      <a:pPr algn="ctr" rtl="0" fontAlgn="ctr"/>
                      <a:r>
                        <a:rPr lang="en-IN" sz="1800" b="0" i="0" u="none" strike="noStrike">
                          <a:solidFill>
                            <a:srgbClr val="000000"/>
                          </a:solidFill>
                          <a:latin typeface="Calibri"/>
                        </a:rPr>
                        <a:t>BSNL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1550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250">
                <a:tc>
                  <a:txBody>
                    <a:bodyPr/>
                    <a:lstStyle/>
                    <a:p>
                      <a:pPr algn="ctr" rtl="0" fontAlgn="ctr"/>
                      <a:r>
                        <a:rPr lang="en-IN" sz="1800" b="0" i="0" u="none" strike="noStrike">
                          <a:solidFill>
                            <a:srgbClr val="000000"/>
                          </a:solidFill>
                          <a:latin typeface="Calibri"/>
                        </a:rPr>
                        <a:t>Rjio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250">
                <a:tc>
                  <a:txBody>
                    <a:bodyPr/>
                    <a:lstStyle/>
                    <a:p>
                      <a:pPr algn="ctr" rtl="0" fontAlgn="ctr"/>
                      <a:r>
                        <a:rPr lang="en-IN" sz="1800" b="0" i="0" u="none" strike="noStrike">
                          <a:solidFill>
                            <a:srgbClr val="000000"/>
                          </a:solidFill>
                          <a:latin typeface="Calibri"/>
                        </a:rPr>
                        <a:t>ATC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250">
                <a:tc>
                  <a:txBody>
                    <a:bodyPr/>
                    <a:lstStyle/>
                    <a:p>
                      <a:pPr algn="ctr" rtl="0" fontAlgn="ctr"/>
                      <a:r>
                        <a:rPr lang="en-IN" sz="1800" b="0" i="0" u="none" strike="noStrike">
                          <a:solidFill>
                            <a:srgbClr val="000000"/>
                          </a:solidFill>
                          <a:latin typeface="Calibri"/>
                        </a:rPr>
                        <a:t>Vodafone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250">
                <a:tc>
                  <a:txBody>
                    <a:bodyPr/>
                    <a:lstStyle/>
                    <a:p>
                      <a:pPr algn="ctr" rtl="0" fontAlgn="ctr"/>
                      <a:r>
                        <a:rPr lang="en-IN" sz="1800" b="0" i="0" u="none" strike="noStrike">
                          <a:solidFill>
                            <a:srgbClr val="000000"/>
                          </a:solidFill>
                          <a:latin typeface="Calibri"/>
                        </a:rPr>
                        <a:t>Tower Vision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250">
                <a:tc>
                  <a:txBody>
                    <a:bodyPr/>
                    <a:lstStyle/>
                    <a:p>
                      <a:pPr algn="ctr" rtl="0" fontAlgn="ctr"/>
                      <a:r>
                        <a:rPr lang="en-IN" sz="1800" b="0" i="0" u="none" strike="noStrike">
                          <a:solidFill>
                            <a:srgbClr val="000000"/>
                          </a:solidFill>
                          <a:latin typeface="Calibri"/>
                        </a:rPr>
                        <a:t>Acend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9250">
                <a:tc>
                  <a:txBody>
                    <a:bodyPr/>
                    <a:lstStyle/>
                    <a:p>
                      <a:pPr algn="ctr" rtl="0" fontAlgn="ctr"/>
                      <a:r>
                        <a:rPr lang="en-IN" sz="1800" b="0" i="0" u="none" strike="noStrike">
                          <a:solidFill>
                            <a:srgbClr val="000000"/>
                          </a:solidFill>
                          <a:latin typeface="Calibri"/>
                        </a:rPr>
                        <a:t>GTL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0" i="0" u="none" strike="noStrike">
                          <a:solidFill>
                            <a:srgbClr val="000000"/>
                          </a:solidFill>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9250">
                <a:tc>
                  <a:txBody>
                    <a:bodyPr/>
                    <a:lstStyle/>
                    <a:p>
                      <a:pPr algn="ctr" rtl="0" fontAlgn="ctr"/>
                      <a:r>
                        <a:rPr lang="en-IN" sz="1800" b="1"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1800" b="1" i="0" u="none" strike="noStrike" dirty="0">
                          <a:solidFill>
                            <a:srgbClr val="000000"/>
                          </a:solidFill>
                          <a:latin typeface="Calibri"/>
                        </a:rPr>
                        <a:t>6872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9" name="Chart 8"/>
          <p:cNvGraphicFramePr/>
          <p:nvPr/>
        </p:nvGraphicFramePr>
        <p:xfrm>
          <a:off x="3733800" y="838200"/>
          <a:ext cx="48768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27485"/>
            <a:ext cx="8001000" cy="4635115"/>
          </a:xfrm>
          <a:prstGeom prst="rect">
            <a:avLst/>
          </a:prstGeom>
          <a:noFill/>
        </p:spPr>
        <p:txBody>
          <a:bodyPr wrap="square" rtlCol="0">
            <a:spAutoFit/>
          </a:bodyPr>
          <a:lstStyle/>
          <a:p>
            <a:pPr marL="177800" indent="-177800">
              <a:lnSpc>
                <a:spcPct val="120000"/>
              </a:lnSpc>
              <a:buFont typeface="Arial" pitchFamily="34" charset="0"/>
              <a:buChar char="•"/>
              <a:tabLst>
                <a:tab pos="177800" algn="l"/>
              </a:tabLst>
            </a:pPr>
            <a:r>
              <a:rPr lang="en-IN" dirty="0">
                <a:solidFill>
                  <a:srgbClr val="3333FF"/>
                </a:solidFill>
                <a:latin typeface="Bookman Old Style" pitchFamily="18" charset="0"/>
              </a:rPr>
              <a:t>To set up Office and Corporate Office in multiple regions.</a:t>
            </a:r>
          </a:p>
          <a:p>
            <a:pPr marL="177800" indent="-177800">
              <a:lnSpc>
                <a:spcPct val="120000"/>
              </a:lnSpc>
              <a:buFont typeface="Arial" pitchFamily="34" charset="0"/>
              <a:buChar char="•"/>
              <a:tabLst>
                <a:tab pos="177800" algn="l"/>
              </a:tabLst>
            </a:pPr>
            <a:r>
              <a:rPr lang="en-IN" dirty="0">
                <a:solidFill>
                  <a:schemeClr val="accent6">
                    <a:lumMod val="75000"/>
                  </a:schemeClr>
                </a:solidFill>
                <a:latin typeface="Bookman Old Style" pitchFamily="18" charset="0"/>
              </a:rPr>
              <a:t>Electrical &amp; Civil projects for major telecom companies in multiple regions.</a:t>
            </a:r>
          </a:p>
          <a:p>
            <a:pPr marL="177800" indent="-177800">
              <a:lnSpc>
                <a:spcPct val="120000"/>
              </a:lnSpc>
              <a:buFont typeface="Arial" pitchFamily="34" charset="0"/>
              <a:buChar char="•"/>
              <a:tabLst>
                <a:tab pos="177800" algn="l"/>
              </a:tabLst>
            </a:pPr>
            <a:r>
              <a:rPr lang="en-IN" dirty="0">
                <a:solidFill>
                  <a:srgbClr val="3333FF"/>
                </a:solidFill>
                <a:latin typeface="Bookman Old Style" pitchFamily="18" charset="0"/>
              </a:rPr>
              <a:t>Dealership of Generator Sets.</a:t>
            </a:r>
          </a:p>
          <a:p>
            <a:pPr marL="177800" indent="-177800">
              <a:lnSpc>
                <a:spcPct val="120000"/>
              </a:lnSpc>
              <a:buFont typeface="Arial" pitchFamily="34" charset="0"/>
              <a:buChar char="•"/>
              <a:tabLst>
                <a:tab pos="177800" algn="l"/>
              </a:tabLst>
            </a:pPr>
            <a:r>
              <a:rPr lang="en-IN" dirty="0">
                <a:solidFill>
                  <a:schemeClr val="accent6">
                    <a:lumMod val="75000"/>
                  </a:schemeClr>
                </a:solidFill>
                <a:latin typeface="Bookman Old Style" pitchFamily="18" charset="0"/>
              </a:rPr>
              <a:t>Air-Conditioning Projects in Commercial areas.</a:t>
            </a:r>
          </a:p>
          <a:p>
            <a:pPr marL="177800" indent="-177800">
              <a:lnSpc>
                <a:spcPct val="120000"/>
              </a:lnSpc>
              <a:buFont typeface="Arial" pitchFamily="34" charset="0"/>
              <a:buChar char="•"/>
              <a:tabLst>
                <a:tab pos="177800" algn="l"/>
              </a:tabLst>
            </a:pPr>
            <a:r>
              <a:rPr lang="en-IN" dirty="0">
                <a:solidFill>
                  <a:srgbClr val="3333FF"/>
                </a:solidFill>
                <a:latin typeface="Bookman Old Style" pitchFamily="18" charset="0"/>
              </a:rPr>
              <a:t>To expand business in Telecom, Non Telecom &amp; IT Sector.</a:t>
            </a:r>
          </a:p>
          <a:p>
            <a:pPr marL="177800" indent="-177800">
              <a:lnSpc>
                <a:spcPct val="120000"/>
              </a:lnSpc>
              <a:buFont typeface="Arial" pitchFamily="34" charset="0"/>
              <a:buChar char="•"/>
              <a:tabLst>
                <a:tab pos="177800" algn="l"/>
              </a:tabLst>
            </a:pPr>
            <a:r>
              <a:rPr lang="en-IN" dirty="0">
                <a:solidFill>
                  <a:schemeClr val="accent6">
                    <a:lumMod val="75000"/>
                  </a:schemeClr>
                </a:solidFill>
                <a:latin typeface="Bookman Old Style" pitchFamily="18" charset="0"/>
              </a:rPr>
              <a:t>Exploring business through tie-up with MNC’s &amp; Govt. offices.</a:t>
            </a:r>
          </a:p>
          <a:p>
            <a:pPr marL="177800" indent="-177800">
              <a:lnSpc>
                <a:spcPct val="120000"/>
              </a:lnSpc>
              <a:buFont typeface="Arial" pitchFamily="34" charset="0"/>
              <a:buChar char="•"/>
              <a:tabLst>
                <a:tab pos="177800" algn="l"/>
              </a:tabLst>
            </a:pPr>
            <a:r>
              <a:rPr lang="en-IN" dirty="0">
                <a:solidFill>
                  <a:srgbClr val="3333FF"/>
                </a:solidFill>
                <a:latin typeface="Bookman Old Style" pitchFamily="18" charset="0"/>
              </a:rPr>
              <a:t>Supplying of electrical material to Govt Companies &amp; Private Companies.</a:t>
            </a:r>
          </a:p>
          <a:p>
            <a:pPr marL="177800" indent="-177800">
              <a:lnSpc>
                <a:spcPct val="120000"/>
              </a:lnSpc>
              <a:buFont typeface="Arial" pitchFamily="34" charset="0"/>
              <a:buChar char="•"/>
              <a:tabLst>
                <a:tab pos="177800" algn="l"/>
              </a:tabLst>
            </a:pPr>
            <a:r>
              <a:rPr lang="en-IN" dirty="0">
                <a:solidFill>
                  <a:schemeClr val="accent6">
                    <a:lumMod val="75000"/>
                  </a:schemeClr>
                </a:solidFill>
                <a:latin typeface="Bookman Old Style" pitchFamily="18" charset="0"/>
              </a:rPr>
              <a:t>Providing employment to 1000 peoples within  span of next three years .</a:t>
            </a:r>
          </a:p>
          <a:p>
            <a:pPr marL="177800" indent="-177800">
              <a:lnSpc>
                <a:spcPct val="120000"/>
              </a:lnSpc>
              <a:buFont typeface="Arial" pitchFamily="34" charset="0"/>
              <a:buChar char="•"/>
              <a:tabLst>
                <a:tab pos="177800" algn="l"/>
              </a:tabLst>
            </a:pPr>
            <a:r>
              <a:rPr lang="en-IN" dirty="0">
                <a:solidFill>
                  <a:srgbClr val="3333FF"/>
                </a:solidFill>
                <a:latin typeface="Bookman Old Style" pitchFamily="18" charset="0"/>
              </a:rPr>
              <a:t>Target to achieve 10 Crores of turnover within next two years.</a:t>
            </a:r>
          </a:p>
          <a:p>
            <a:endParaRPr lang="en-IN" dirty="0"/>
          </a:p>
          <a:p>
            <a:endParaRPr lang="en-IN" dirty="0"/>
          </a:p>
        </p:txBody>
      </p:sp>
      <p:sp>
        <p:nvSpPr>
          <p:cNvPr id="3" name="Rectangle 2"/>
          <p:cNvSpPr/>
          <p:nvPr/>
        </p:nvSpPr>
        <p:spPr>
          <a:xfrm>
            <a:off x="2895600" y="304800"/>
            <a:ext cx="2514600" cy="523220"/>
          </a:xfrm>
          <a:prstGeom prst="rect">
            <a:avLst/>
          </a:prstGeom>
        </p:spPr>
        <p:txBody>
          <a:bodyPr wrap="square">
            <a:spAutoFit/>
          </a:bodyPr>
          <a:lstStyle/>
          <a:p>
            <a:pPr algn="ctr"/>
            <a:r>
              <a:rPr lang="en-US" sz="2800" u="sng" dirty="0">
                <a:solidFill>
                  <a:schemeClr val="accent6">
                    <a:lumMod val="75000"/>
                  </a:schemeClr>
                </a:solidFill>
                <a:latin typeface="Impact" pitchFamily="34" charset="0"/>
              </a:rPr>
              <a:t>Future </a:t>
            </a:r>
            <a:r>
              <a:rPr lang="en-US" sz="2800" u="sng" dirty="0">
                <a:solidFill>
                  <a:srgbClr val="3333FF"/>
                </a:solidFill>
                <a:latin typeface="Impact" pitchFamily="34" charset="0"/>
              </a:rPr>
              <a:t>Plans </a:t>
            </a:r>
            <a:endParaRPr lang="en-IN" sz="2800" u="sng" dirty="0">
              <a:solidFill>
                <a:srgbClr val="3333FF"/>
              </a:solidFill>
            </a:endParaRPr>
          </a:p>
        </p:txBody>
      </p:sp>
      <p:pic>
        <p:nvPicPr>
          <p:cNvPr id="4" name="Picture 2"/>
          <p:cNvPicPr>
            <a:picLocks noChangeAspect="1"/>
          </p:cNvPicPr>
          <p:nvPr/>
        </p:nvPicPr>
        <p:blipFill>
          <a:blip r:embed="rId2" cstate="print"/>
          <a:srcRect/>
          <a:stretch>
            <a:fillRect/>
          </a:stretch>
        </p:blipFill>
        <p:spPr bwMode="auto">
          <a:xfrm>
            <a:off x="7432674" y="4876800"/>
            <a:ext cx="1711325" cy="193279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srcRect/>
          <a:stretch>
            <a:fillRect/>
          </a:stretch>
        </p:blipFill>
        <p:spPr bwMode="auto">
          <a:xfrm>
            <a:off x="1523999" y="533400"/>
            <a:ext cx="5650895" cy="487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24"/>
            <a:ext cx="4429156" cy="984885"/>
          </a:xfrm>
          <a:prstGeom prst="rect">
            <a:avLst/>
          </a:prstGeom>
        </p:spPr>
        <p:txBody>
          <a:bodyPr wrap="square">
            <a:spAutoFit/>
          </a:bodyPr>
          <a:lstStyle/>
          <a:p>
            <a:pPr algn="ctr"/>
            <a:r>
              <a:rPr lang="en-US" sz="2800" u="sng" dirty="0">
                <a:solidFill>
                  <a:schemeClr val="accent6">
                    <a:lumMod val="75000"/>
                  </a:schemeClr>
                </a:solidFill>
                <a:latin typeface="Impact" pitchFamily="34" charset="0"/>
              </a:rPr>
              <a:t>Quality </a:t>
            </a:r>
            <a:r>
              <a:rPr lang="en-US" sz="2800" b="1" u="sng" dirty="0">
                <a:solidFill>
                  <a:srgbClr val="3333FF"/>
                </a:solidFill>
                <a:latin typeface="Impact" pitchFamily="34" charset="0"/>
                <a:cs typeface="Arial" pitchFamily="34" charset="0"/>
              </a:rPr>
              <a:t>Policy</a:t>
            </a:r>
          </a:p>
          <a:p>
            <a:pPr algn="ctr">
              <a:buNone/>
            </a:pPr>
            <a:endParaRPr lang="it-IT" sz="2800" b="1" u="sng" dirty="0">
              <a:solidFill>
                <a:srgbClr val="00B0F0"/>
              </a:solidFill>
              <a:latin typeface="Arial" pitchFamily="34" charset="0"/>
              <a:cs typeface="Arial" pitchFamily="34" charset="0"/>
            </a:endParaRPr>
          </a:p>
        </p:txBody>
      </p:sp>
      <p:sp>
        <p:nvSpPr>
          <p:cNvPr id="3" name="Rectangle 2"/>
          <p:cNvSpPr/>
          <p:nvPr/>
        </p:nvSpPr>
        <p:spPr>
          <a:xfrm>
            <a:off x="2214546" y="3262970"/>
            <a:ext cx="4429156" cy="523220"/>
          </a:xfrm>
          <a:prstGeom prst="rect">
            <a:avLst/>
          </a:prstGeom>
        </p:spPr>
        <p:txBody>
          <a:bodyPr wrap="square">
            <a:spAutoFit/>
          </a:bodyPr>
          <a:lstStyle/>
          <a:p>
            <a:pPr algn="ctr">
              <a:buNone/>
            </a:pPr>
            <a:r>
              <a:rPr lang="it-IT" sz="2800" u="sng" dirty="0">
                <a:solidFill>
                  <a:schemeClr val="accent6">
                    <a:lumMod val="75000"/>
                  </a:schemeClr>
                </a:solidFill>
                <a:latin typeface="Impact" pitchFamily="34" charset="0"/>
              </a:rPr>
              <a:t>Safety</a:t>
            </a:r>
            <a:r>
              <a:rPr lang="it-IT" sz="2800" b="1" u="sng" dirty="0">
                <a:solidFill>
                  <a:srgbClr val="00B0F0"/>
                </a:solidFill>
                <a:latin typeface="Arial" pitchFamily="34" charset="0"/>
                <a:cs typeface="Arial" pitchFamily="34" charset="0"/>
              </a:rPr>
              <a:t> </a:t>
            </a:r>
            <a:r>
              <a:rPr lang="it-IT" sz="2800" b="1" u="sng" dirty="0">
                <a:solidFill>
                  <a:srgbClr val="3333FF"/>
                </a:solidFill>
                <a:latin typeface="Impact" pitchFamily="34" charset="0"/>
                <a:cs typeface="Arial" pitchFamily="34" charset="0"/>
              </a:rPr>
              <a:t>Policy</a:t>
            </a:r>
            <a:endParaRPr lang="it-IT" sz="2800" u="sng" dirty="0">
              <a:solidFill>
                <a:srgbClr val="3333FF"/>
              </a:solidFill>
              <a:latin typeface="Impact" pitchFamily="34" charset="0"/>
            </a:endParaRPr>
          </a:p>
        </p:txBody>
      </p:sp>
      <p:pic>
        <p:nvPicPr>
          <p:cNvPr id="4" name="Picture 2" descr="Sign : Vector safety first road sign"/>
          <p:cNvPicPr>
            <a:picLocks noChangeAspect="1" noChangeArrowheads="1"/>
          </p:cNvPicPr>
          <p:nvPr/>
        </p:nvPicPr>
        <p:blipFill>
          <a:blip r:embed="rId2"/>
          <a:srcRect/>
          <a:stretch>
            <a:fillRect/>
          </a:stretch>
        </p:blipFill>
        <p:spPr bwMode="auto">
          <a:xfrm>
            <a:off x="285720" y="3840819"/>
            <a:ext cx="2000264" cy="1588445"/>
          </a:xfrm>
          <a:prstGeom prst="rect">
            <a:avLst/>
          </a:prstGeom>
          <a:noFill/>
          <a:effectLst/>
        </p:spPr>
      </p:pic>
      <p:sp>
        <p:nvSpPr>
          <p:cNvPr id="5" name="Rectangle 4"/>
          <p:cNvSpPr/>
          <p:nvPr/>
        </p:nvSpPr>
        <p:spPr>
          <a:xfrm>
            <a:off x="2143108" y="4148744"/>
            <a:ext cx="7072362" cy="923330"/>
          </a:xfrm>
          <a:prstGeom prst="rect">
            <a:avLst/>
          </a:prstGeom>
        </p:spPr>
        <p:txBody>
          <a:bodyPr wrap="square">
            <a:spAutoFit/>
          </a:bodyPr>
          <a:lstStyle/>
          <a:p>
            <a:pPr>
              <a:buNone/>
            </a:pPr>
            <a:r>
              <a:rPr lang="en-US" dirty="0">
                <a:solidFill>
                  <a:srgbClr val="3333FF"/>
                </a:solidFill>
              </a:rPr>
              <a:t>The objective of the Policy is to protect workers against harm to their health, safety and welfare through the elimination or minimization of risks from work.</a:t>
            </a:r>
            <a:endParaRPr lang="it-IT" dirty="0">
              <a:solidFill>
                <a:srgbClr val="3333FF"/>
              </a:solidFill>
            </a:endParaRPr>
          </a:p>
        </p:txBody>
      </p:sp>
      <p:sp>
        <p:nvSpPr>
          <p:cNvPr id="6" name="Rectangle 5"/>
          <p:cNvSpPr/>
          <p:nvPr/>
        </p:nvSpPr>
        <p:spPr>
          <a:xfrm>
            <a:off x="2714612" y="780992"/>
            <a:ext cx="6143668" cy="2862322"/>
          </a:xfrm>
          <a:prstGeom prst="rect">
            <a:avLst/>
          </a:prstGeom>
        </p:spPr>
        <p:txBody>
          <a:bodyPr wrap="square">
            <a:spAutoFit/>
          </a:bodyPr>
          <a:lstStyle/>
          <a:p>
            <a:r>
              <a:rPr lang="en-US" dirty="0">
                <a:solidFill>
                  <a:srgbClr val="3333FF"/>
                </a:solidFill>
              </a:rPr>
              <a:t>Our dedication to quality and service and remaining focused on the customer's individual requirements has enabled us to continue development among all industries and our large client portfolio reflects a broad mix of Individuals, Companies, serving in all areas. Our strength reflects on our service which is gaining us repeat orders till date.</a:t>
            </a:r>
          </a:p>
          <a:p>
            <a:r>
              <a:rPr lang="en-US" dirty="0">
                <a:solidFill>
                  <a:srgbClr val="3333FF"/>
                </a:solidFill>
              </a:rPr>
              <a:t> </a:t>
            </a:r>
          </a:p>
          <a:p>
            <a:r>
              <a:rPr lang="en-US" dirty="0"/>
              <a:t>.</a:t>
            </a:r>
          </a:p>
          <a:p>
            <a:pPr algn="ctr">
              <a:buNone/>
            </a:pPr>
            <a:endParaRPr lang="it-IT" b="1" u="sng" dirty="0">
              <a:solidFill>
                <a:srgbClr val="00B0F0"/>
              </a:solidFill>
              <a:latin typeface="Arial" pitchFamily="34" charset="0"/>
              <a:cs typeface="Arial" pitchFamily="34" charset="0"/>
            </a:endParaRPr>
          </a:p>
        </p:txBody>
      </p:sp>
      <p:pic>
        <p:nvPicPr>
          <p:cNvPr id="1026" name="Picture 2" descr="C:\Users\asd\Desktop\quality_policy.jpg"/>
          <p:cNvPicPr>
            <a:picLocks noChangeAspect="1" noChangeArrowheads="1"/>
          </p:cNvPicPr>
          <p:nvPr/>
        </p:nvPicPr>
        <p:blipFill>
          <a:blip r:embed="rId3"/>
          <a:srcRect/>
          <a:stretch>
            <a:fillRect/>
          </a:stretch>
        </p:blipFill>
        <p:spPr bwMode="auto">
          <a:xfrm>
            <a:off x="285720" y="785794"/>
            <a:ext cx="1928826" cy="19288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8"/>
            <a:ext cx="7358114" cy="553998"/>
          </a:xfrm>
          <a:prstGeom prst="rect">
            <a:avLst/>
          </a:prstGeom>
        </p:spPr>
        <p:txBody>
          <a:bodyPr wrap="square">
            <a:spAutoFit/>
          </a:bodyPr>
          <a:lstStyle/>
          <a:p>
            <a:pPr algn="ctr"/>
            <a:r>
              <a:rPr lang="it-IT" sz="3000" u="sng" dirty="0">
                <a:solidFill>
                  <a:schemeClr val="accent6">
                    <a:lumMod val="75000"/>
                  </a:schemeClr>
                </a:solidFill>
                <a:latin typeface="Impact" pitchFamily="34" charset="0"/>
              </a:rPr>
              <a:t>Initiative for </a:t>
            </a:r>
            <a:r>
              <a:rPr lang="it-IT" sz="3000" u="sng" dirty="0">
                <a:solidFill>
                  <a:srgbClr val="3333FF"/>
                </a:solidFill>
                <a:latin typeface="Impact" pitchFamily="34" charset="0"/>
              </a:rPr>
              <a:t>Safety</a:t>
            </a:r>
          </a:p>
        </p:txBody>
      </p:sp>
      <p:graphicFrame>
        <p:nvGraphicFramePr>
          <p:cNvPr id="4" name="Table 3"/>
          <p:cNvGraphicFramePr>
            <a:graphicFrameLocks noGrp="1"/>
          </p:cNvGraphicFramePr>
          <p:nvPr/>
        </p:nvGraphicFramePr>
        <p:xfrm>
          <a:off x="2643174" y="1785926"/>
          <a:ext cx="3643338" cy="3286152"/>
        </p:xfrm>
        <a:graphic>
          <a:graphicData uri="http://schemas.openxmlformats.org/drawingml/2006/table">
            <a:tbl>
              <a:tblPr/>
              <a:tblGrid>
                <a:gridCol w="714380">
                  <a:extLst>
                    <a:ext uri="{9D8B030D-6E8A-4147-A177-3AD203B41FA5}">
                      <a16:colId xmlns:a16="http://schemas.microsoft.com/office/drawing/2014/main" val="20000"/>
                    </a:ext>
                  </a:extLst>
                </a:gridCol>
                <a:gridCol w="2928958">
                  <a:extLst>
                    <a:ext uri="{9D8B030D-6E8A-4147-A177-3AD203B41FA5}">
                      <a16:colId xmlns:a16="http://schemas.microsoft.com/office/drawing/2014/main" val="20001"/>
                    </a:ext>
                  </a:extLst>
                </a:gridCol>
              </a:tblGrid>
              <a:tr h="365128">
                <a:tc>
                  <a:txBody>
                    <a:bodyPr/>
                    <a:lstStyle/>
                    <a:p>
                      <a:pPr algn="ctr" fontAlgn="ctr"/>
                      <a:r>
                        <a:rPr lang="en-US" sz="2000" b="0" i="0" u="none" strike="noStrike" dirty="0">
                          <a:solidFill>
                            <a:srgbClr val="000000"/>
                          </a:solidFill>
                          <a:latin typeface="Calibri"/>
                        </a:rPr>
                        <a:t>Sr. No</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fontAlgn="ctr"/>
                      <a:r>
                        <a:rPr lang="en-US" sz="2000" b="0" i="0" u="none" strike="noStrike">
                          <a:solidFill>
                            <a:srgbClr val="000000"/>
                          </a:solidFill>
                          <a:latin typeface="Calibri"/>
                        </a:rPr>
                        <a:t>Training Outline</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65128">
                <a:tc>
                  <a:txBody>
                    <a:bodyPr/>
                    <a:lstStyle/>
                    <a:p>
                      <a:pPr algn="ctr" fontAlgn="ctr"/>
                      <a:r>
                        <a:rPr lang="en-US" sz="2000" b="0" i="0" u="none" strike="noStrike">
                          <a:solidFill>
                            <a:srgbClr val="000000"/>
                          </a:solidFill>
                          <a:latin typeface="Calibri"/>
                        </a:rPr>
                        <a:t>1</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Road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365128">
                <a:tc>
                  <a:txBody>
                    <a:bodyPr/>
                    <a:lstStyle/>
                    <a:p>
                      <a:pPr algn="ctr" fontAlgn="ctr"/>
                      <a:r>
                        <a:rPr lang="en-US" sz="2000" b="0" i="0" u="none" strike="noStrike">
                          <a:solidFill>
                            <a:srgbClr val="000000"/>
                          </a:solidFill>
                          <a:latin typeface="Calibri"/>
                        </a:rPr>
                        <a:t>2</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Electrical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365128">
                <a:tc>
                  <a:txBody>
                    <a:bodyPr/>
                    <a:lstStyle/>
                    <a:p>
                      <a:pPr algn="ctr" fontAlgn="ctr"/>
                      <a:r>
                        <a:rPr lang="en-US" sz="2000" b="0" i="0" u="none" strike="noStrike">
                          <a:solidFill>
                            <a:srgbClr val="000000"/>
                          </a:solidFill>
                          <a:latin typeface="Calibri"/>
                        </a:rPr>
                        <a:t>3</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Mechanical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365128">
                <a:tc>
                  <a:txBody>
                    <a:bodyPr/>
                    <a:lstStyle/>
                    <a:p>
                      <a:pPr algn="ctr" fontAlgn="ctr"/>
                      <a:r>
                        <a:rPr lang="en-US" sz="2000" b="0" i="0" u="none" strike="noStrike">
                          <a:solidFill>
                            <a:srgbClr val="000000"/>
                          </a:solidFill>
                          <a:latin typeface="Calibri"/>
                        </a:rPr>
                        <a:t>4</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Chemical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365128">
                <a:tc>
                  <a:txBody>
                    <a:bodyPr/>
                    <a:lstStyle/>
                    <a:p>
                      <a:pPr algn="ctr" fontAlgn="ctr"/>
                      <a:r>
                        <a:rPr lang="en-US" sz="2000" b="0" i="0" u="none" strike="noStrike">
                          <a:solidFill>
                            <a:srgbClr val="000000"/>
                          </a:solidFill>
                          <a:latin typeface="Calibri"/>
                        </a:rPr>
                        <a:t>5</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Height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365128">
                <a:tc>
                  <a:txBody>
                    <a:bodyPr/>
                    <a:lstStyle/>
                    <a:p>
                      <a:pPr algn="ctr" fontAlgn="ctr"/>
                      <a:r>
                        <a:rPr lang="en-US" sz="2000" b="0" i="0" u="none" strike="noStrike">
                          <a:solidFill>
                            <a:srgbClr val="000000"/>
                          </a:solidFill>
                          <a:latin typeface="Calibri"/>
                        </a:rPr>
                        <a:t>6</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a:solidFill>
                            <a:srgbClr val="000000"/>
                          </a:solidFill>
                          <a:latin typeface="Calibri"/>
                        </a:rPr>
                        <a:t>Fire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365128">
                <a:tc>
                  <a:txBody>
                    <a:bodyPr/>
                    <a:lstStyle/>
                    <a:p>
                      <a:pPr algn="ctr" fontAlgn="ctr"/>
                      <a:r>
                        <a:rPr lang="en-US" sz="2000" b="0" i="0" u="none" strike="noStrike" dirty="0">
                          <a:solidFill>
                            <a:srgbClr val="000000"/>
                          </a:solidFill>
                          <a:latin typeface="Calibri"/>
                        </a:rPr>
                        <a:t>7</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Site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365128">
                <a:tc>
                  <a:txBody>
                    <a:bodyPr/>
                    <a:lstStyle/>
                    <a:p>
                      <a:pPr algn="ctr" fontAlgn="ctr"/>
                      <a:r>
                        <a:rPr lang="en-US" sz="2000" b="0" i="0" u="none" strike="noStrike">
                          <a:solidFill>
                            <a:srgbClr val="000000"/>
                          </a:solidFill>
                          <a:latin typeface="Calibri"/>
                        </a:rPr>
                        <a:t>8</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Calibri"/>
                        </a:rPr>
                        <a:t>Equipment Safety</a:t>
                      </a:r>
                    </a:p>
                  </a:txBody>
                  <a:tcPr marL="9525" marR="9525" marT="9525"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4"/>
          <p:cNvSpPr/>
          <p:nvPr/>
        </p:nvSpPr>
        <p:spPr>
          <a:xfrm>
            <a:off x="357158" y="905516"/>
            <a:ext cx="8024842" cy="923330"/>
          </a:xfrm>
          <a:prstGeom prst="rect">
            <a:avLst/>
          </a:prstGeom>
        </p:spPr>
        <p:txBody>
          <a:bodyPr wrap="square">
            <a:spAutoFit/>
          </a:bodyPr>
          <a:lstStyle/>
          <a:p>
            <a:r>
              <a:rPr lang="en-US" dirty="0">
                <a:solidFill>
                  <a:srgbClr val="3333FF"/>
                </a:solidFill>
              </a:rPr>
              <a:t>SIPL is Committed for Safety of Man &amp; Machine on Various safety areas. therefore we are conducting specific training program for higher awareness level. </a:t>
            </a:r>
            <a:endParaRPr lang="it-IT" dirty="0">
              <a:solidFill>
                <a:srgbClr val="3333FF"/>
              </a:solidFill>
            </a:endParaRPr>
          </a:p>
        </p:txBody>
      </p:sp>
      <p:pic>
        <p:nvPicPr>
          <p:cNvPr id="6" name="Picture 8" descr="Sign : Commanded sign safety sign pictogram occupational safety sign Hand protection must be worn"/>
          <p:cNvPicPr>
            <a:picLocks noChangeAspect="1" noChangeArrowheads="1"/>
          </p:cNvPicPr>
          <p:nvPr/>
        </p:nvPicPr>
        <p:blipFill>
          <a:blip r:embed="rId2"/>
          <a:srcRect/>
          <a:stretch>
            <a:fillRect/>
          </a:stretch>
        </p:blipFill>
        <p:spPr bwMode="auto">
          <a:xfrm>
            <a:off x="214282" y="1771648"/>
            <a:ext cx="1300162" cy="1300162"/>
          </a:xfrm>
          <a:prstGeom prst="rect">
            <a:avLst/>
          </a:prstGeom>
          <a:noFill/>
        </p:spPr>
      </p:pic>
      <p:pic>
        <p:nvPicPr>
          <p:cNvPr id="7" name="Picture 10" descr="Sign : Commanded sign safety sign pictogram occupational safety sign Respirator use Vector"/>
          <p:cNvPicPr>
            <a:picLocks noChangeAspect="1" noChangeArrowheads="1"/>
          </p:cNvPicPr>
          <p:nvPr/>
        </p:nvPicPr>
        <p:blipFill>
          <a:blip r:embed="rId3"/>
          <a:srcRect/>
          <a:stretch>
            <a:fillRect/>
          </a:stretch>
        </p:blipFill>
        <p:spPr bwMode="auto">
          <a:xfrm>
            <a:off x="214282" y="3128970"/>
            <a:ext cx="1300162" cy="1300162"/>
          </a:xfrm>
          <a:prstGeom prst="rect">
            <a:avLst/>
          </a:prstGeom>
          <a:noFill/>
        </p:spPr>
      </p:pic>
      <p:pic>
        <p:nvPicPr>
          <p:cNvPr id="9" name="Picture 4" descr="Sign : Safety signs warning BGV A8 triangle sign vector pictogram icon flame fire flammable Vector"/>
          <p:cNvPicPr>
            <a:picLocks noChangeAspect="1" noChangeArrowheads="1"/>
          </p:cNvPicPr>
          <p:nvPr/>
        </p:nvPicPr>
        <p:blipFill>
          <a:blip r:embed="rId4"/>
          <a:srcRect/>
          <a:stretch>
            <a:fillRect/>
          </a:stretch>
        </p:blipFill>
        <p:spPr bwMode="auto">
          <a:xfrm>
            <a:off x="7143768" y="1571612"/>
            <a:ext cx="1228724" cy="1228724"/>
          </a:xfrm>
          <a:prstGeom prst="rect">
            <a:avLst/>
          </a:prstGeom>
          <a:noFill/>
        </p:spPr>
      </p:pic>
      <p:pic>
        <p:nvPicPr>
          <p:cNvPr id="10" name="Picture 2" descr="C:\Documents and Settings\MIRSDCJ\Local Settings\Temporary Internet Files\Content.IE5\R0A89L8W\MP900439244[1].jpg"/>
          <p:cNvPicPr>
            <a:picLocks noChangeAspect="1" noChangeArrowheads="1"/>
          </p:cNvPicPr>
          <p:nvPr/>
        </p:nvPicPr>
        <p:blipFill>
          <a:blip r:embed="rId5" cstate="print"/>
          <a:srcRect/>
          <a:stretch>
            <a:fillRect/>
          </a:stretch>
        </p:blipFill>
        <p:spPr bwMode="auto">
          <a:xfrm>
            <a:off x="6858016" y="2643182"/>
            <a:ext cx="1785950" cy="1360724"/>
          </a:xfrm>
          <a:prstGeom prst="rect">
            <a:avLst/>
          </a:prstGeom>
          <a:noFill/>
          <a:ln w="9525">
            <a:noFill/>
            <a:miter lim="800000"/>
            <a:headEnd/>
            <a:tailEnd/>
          </a:ln>
        </p:spPr>
      </p:pic>
      <p:pic>
        <p:nvPicPr>
          <p:cNvPr id="11" name="Picture 7"/>
          <p:cNvPicPr>
            <a:picLocks noChangeArrowheads="1"/>
          </p:cNvPicPr>
          <p:nvPr/>
        </p:nvPicPr>
        <p:blipFill>
          <a:blip r:embed="rId6"/>
          <a:srcRect/>
          <a:stretch>
            <a:fillRect/>
          </a:stretch>
        </p:blipFill>
        <p:spPr>
          <a:xfrm>
            <a:off x="7000892" y="3971932"/>
            <a:ext cx="1566842" cy="1171580"/>
          </a:xfrm>
          <a:prstGeom prst="rect">
            <a:avLst/>
          </a:prstGeom>
          <a:noFill/>
          <a:ln/>
        </p:spPr>
      </p:pic>
      <p:pic>
        <p:nvPicPr>
          <p:cNvPr id="12" name="Picture 6" descr="Sign : Fire safety sign fire extinguisher warning sign "/>
          <p:cNvPicPr>
            <a:picLocks noChangeAspect="1" noChangeArrowheads="1"/>
          </p:cNvPicPr>
          <p:nvPr/>
        </p:nvPicPr>
        <p:blipFill>
          <a:blip r:embed="rId7"/>
          <a:srcRect/>
          <a:stretch>
            <a:fillRect/>
          </a:stretch>
        </p:blipFill>
        <p:spPr bwMode="auto">
          <a:xfrm>
            <a:off x="7000892" y="5214950"/>
            <a:ext cx="1600200" cy="1600200"/>
          </a:xfrm>
          <a:prstGeom prst="rect">
            <a:avLst/>
          </a:prstGeom>
          <a:noFill/>
        </p:spPr>
      </p:pic>
      <p:pic>
        <p:nvPicPr>
          <p:cNvPr id="13" name="Picture 12" descr="Sign : Road Sign Glossy  on white background"/>
          <p:cNvPicPr>
            <a:picLocks noChangeAspect="1" noChangeArrowheads="1"/>
          </p:cNvPicPr>
          <p:nvPr/>
        </p:nvPicPr>
        <p:blipFill>
          <a:blip r:embed="rId8"/>
          <a:srcRect/>
          <a:stretch>
            <a:fillRect/>
          </a:stretch>
        </p:blipFill>
        <p:spPr bwMode="auto">
          <a:xfrm>
            <a:off x="271442" y="4414854"/>
            <a:ext cx="1371600" cy="1371600"/>
          </a:xfrm>
          <a:prstGeom prst="rect">
            <a:avLst/>
          </a:prstGeom>
          <a:noFill/>
        </p:spPr>
      </p:pic>
      <p:pic>
        <p:nvPicPr>
          <p:cNvPr id="14" name="Picture 3" descr="firebug"/>
          <p:cNvPicPr>
            <a:picLocks noChangeAspect="1" noChangeArrowheads="1"/>
          </p:cNvPicPr>
          <p:nvPr/>
        </p:nvPicPr>
        <p:blipFill>
          <a:blip r:embed="rId9"/>
          <a:srcRect/>
          <a:stretch>
            <a:fillRect/>
          </a:stretch>
        </p:blipFill>
        <p:spPr bwMode="auto">
          <a:xfrm>
            <a:off x="2643174" y="5081940"/>
            <a:ext cx="1457324" cy="1633208"/>
          </a:xfrm>
          <a:prstGeom prst="rect">
            <a:avLst/>
          </a:prstGeom>
          <a:noFill/>
          <a:ln w="9525">
            <a:noFill/>
            <a:miter lim="800000"/>
            <a:headEnd/>
            <a:tailEnd/>
          </a:ln>
        </p:spPr>
      </p:pic>
      <p:pic>
        <p:nvPicPr>
          <p:cNvPr id="15" name="Picture 2" descr="Sign : Fasten your seat belts! "/>
          <p:cNvPicPr>
            <a:picLocks noChangeAspect="1" noChangeArrowheads="1"/>
          </p:cNvPicPr>
          <p:nvPr/>
        </p:nvPicPr>
        <p:blipFill>
          <a:blip r:embed="rId10"/>
          <a:srcRect/>
          <a:stretch>
            <a:fillRect/>
          </a:stretch>
        </p:blipFill>
        <p:spPr bwMode="auto">
          <a:xfrm>
            <a:off x="4857752" y="5300682"/>
            <a:ext cx="1557342" cy="14144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28600"/>
            <a:ext cx="8991600" cy="6324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19200"/>
            <a:ext cx="6400800" cy="3046988"/>
          </a:xfrm>
          <a:prstGeom prst="rect">
            <a:avLst/>
          </a:prstGeom>
        </p:spPr>
        <p:txBody>
          <a:bodyPr wrap="square">
            <a:spAutoFit/>
          </a:bodyPr>
          <a:lstStyle/>
          <a:p>
            <a:pPr algn="ctr"/>
            <a:r>
              <a:rPr lang="en-US" sz="8000" dirty="0">
                <a:solidFill>
                  <a:srgbClr val="0091C4"/>
                </a:solidFill>
                <a:latin typeface="Impact" pitchFamily="34" charset="0"/>
              </a:rPr>
              <a:t> </a:t>
            </a:r>
            <a:r>
              <a:rPr lang="en-US" sz="9600" dirty="0">
                <a:solidFill>
                  <a:srgbClr val="0091C4"/>
                </a:solidFill>
                <a:latin typeface="Monotype Corsiva" pitchFamily="66" charset="0"/>
              </a:rPr>
              <a:t>Organ</a:t>
            </a:r>
            <a:r>
              <a:rPr lang="en-US" sz="9600" dirty="0">
                <a:solidFill>
                  <a:schemeClr val="accent6">
                    <a:lumMod val="75000"/>
                  </a:schemeClr>
                </a:solidFill>
                <a:latin typeface="Monotype Corsiva" pitchFamily="66" charset="0"/>
              </a:rPr>
              <a:t>ization</a:t>
            </a:r>
          </a:p>
          <a:p>
            <a:pPr algn="ctr"/>
            <a:r>
              <a:rPr lang="en-US" sz="9600" dirty="0">
                <a:solidFill>
                  <a:srgbClr val="0091C4"/>
                </a:solidFill>
                <a:latin typeface="Monotype Corsiva" pitchFamily="66" charset="0"/>
              </a:rPr>
              <a:t> Pro</a:t>
            </a:r>
            <a:r>
              <a:rPr lang="en-US" sz="9600" dirty="0">
                <a:solidFill>
                  <a:schemeClr val="accent6">
                    <a:lumMod val="75000"/>
                  </a:schemeClr>
                </a:solidFill>
                <a:latin typeface="Monotype Corsiva" pitchFamily="66" charset="0"/>
              </a:rPr>
              <a:t>file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57200" y="609600"/>
            <a:ext cx="3657600" cy="24384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4419600" y="609600"/>
            <a:ext cx="3886200" cy="22860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cstate="print"/>
          <a:srcRect/>
          <a:stretch>
            <a:fillRect/>
          </a:stretch>
        </p:blipFill>
        <p:spPr bwMode="auto">
          <a:xfrm>
            <a:off x="4495800" y="3150847"/>
            <a:ext cx="3886200" cy="2640354"/>
          </a:xfrm>
          <a:prstGeom prst="rect">
            <a:avLst/>
          </a:prstGeom>
          <a:noFill/>
          <a:ln w="9525">
            <a:noFill/>
            <a:miter lim="800000"/>
            <a:headEnd/>
            <a:tailEnd/>
          </a:ln>
          <a:effectLst/>
        </p:spPr>
      </p:pic>
      <p:pic>
        <p:nvPicPr>
          <p:cNvPr id="30725" name="Picture 5"/>
          <p:cNvPicPr>
            <a:picLocks noChangeAspect="1" noChangeArrowheads="1"/>
          </p:cNvPicPr>
          <p:nvPr/>
        </p:nvPicPr>
        <p:blipFill>
          <a:blip r:embed="rId5"/>
          <a:srcRect/>
          <a:stretch>
            <a:fillRect/>
          </a:stretch>
        </p:blipFill>
        <p:spPr bwMode="auto">
          <a:xfrm>
            <a:off x="381000" y="3213100"/>
            <a:ext cx="3809999" cy="2286000"/>
          </a:xfrm>
          <a:prstGeom prst="rect">
            <a:avLst/>
          </a:prstGeom>
          <a:noFill/>
          <a:ln w="9525">
            <a:noFill/>
            <a:miter lim="800000"/>
            <a:headEnd/>
            <a:tailEnd/>
          </a:ln>
          <a:effectLst/>
        </p:spPr>
      </p:pic>
      <p:sp>
        <p:nvSpPr>
          <p:cNvPr id="6" name="Rectangle 5"/>
          <p:cNvSpPr/>
          <p:nvPr/>
        </p:nvSpPr>
        <p:spPr>
          <a:xfrm>
            <a:off x="2286000" y="0"/>
            <a:ext cx="4572000" cy="461665"/>
          </a:xfrm>
          <a:prstGeom prst="rect">
            <a:avLst/>
          </a:prstGeom>
        </p:spPr>
        <p:txBody>
          <a:bodyPr>
            <a:spAutoFit/>
          </a:bodyPr>
          <a:lstStyle/>
          <a:p>
            <a:pPr algn="ctr"/>
            <a:r>
              <a:rPr lang="it-IT" sz="2400" u="sng" dirty="0">
                <a:solidFill>
                  <a:schemeClr val="accent6">
                    <a:lumMod val="75000"/>
                  </a:schemeClr>
                </a:solidFill>
                <a:latin typeface="Impact" pitchFamily="34" charset="0"/>
              </a:rPr>
              <a:t>On Site </a:t>
            </a:r>
            <a:r>
              <a:rPr lang="it-IT" sz="2400" u="sng" dirty="0">
                <a:solidFill>
                  <a:srgbClr val="3333FF"/>
                </a:solidFill>
                <a:latin typeface="Impact" pitchFamily="34" charset="0"/>
              </a:rPr>
              <a:t> Training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8"/>
            <a:ext cx="7358114" cy="553998"/>
          </a:xfrm>
          <a:prstGeom prst="rect">
            <a:avLst/>
          </a:prstGeom>
        </p:spPr>
        <p:txBody>
          <a:bodyPr wrap="square">
            <a:spAutoFit/>
          </a:bodyPr>
          <a:lstStyle/>
          <a:p>
            <a:pPr algn="ctr"/>
            <a:r>
              <a:rPr lang="it-IT" sz="3000" u="sng" dirty="0">
                <a:solidFill>
                  <a:schemeClr val="accent6">
                    <a:lumMod val="75000"/>
                  </a:schemeClr>
                </a:solidFill>
                <a:latin typeface="Impact" pitchFamily="34" charset="0"/>
              </a:rPr>
              <a:t>Initiative </a:t>
            </a:r>
            <a:r>
              <a:rPr lang="it-IT" sz="3000" u="sng" dirty="0">
                <a:solidFill>
                  <a:srgbClr val="3333FF"/>
                </a:solidFill>
                <a:latin typeface="Impact" pitchFamily="34" charset="0"/>
              </a:rPr>
              <a:t>for O&amp;M</a:t>
            </a:r>
          </a:p>
        </p:txBody>
      </p:sp>
      <p:sp>
        <p:nvSpPr>
          <p:cNvPr id="4" name="Rectangle 3"/>
          <p:cNvSpPr/>
          <p:nvPr/>
        </p:nvSpPr>
        <p:spPr>
          <a:xfrm>
            <a:off x="857224" y="925281"/>
            <a:ext cx="7286676" cy="646331"/>
          </a:xfrm>
          <a:prstGeom prst="rect">
            <a:avLst/>
          </a:prstGeom>
        </p:spPr>
        <p:txBody>
          <a:bodyPr wrap="square">
            <a:spAutoFit/>
          </a:bodyPr>
          <a:lstStyle/>
          <a:p>
            <a:pPr>
              <a:buFont typeface="Arial" pitchFamily="34" charset="0"/>
              <a:buChar char="•"/>
            </a:pPr>
            <a:r>
              <a:rPr lang="en-US" dirty="0">
                <a:solidFill>
                  <a:srgbClr val="00B0F0"/>
                </a:solidFill>
                <a:latin typeface="Arial" pitchFamily="34" charset="0"/>
                <a:cs typeface="Arial" pitchFamily="34" charset="0"/>
              </a:rPr>
              <a:t> </a:t>
            </a:r>
            <a:r>
              <a:rPr lang="en-US" dirty="0">
                <a:solidFill>
                  <a:srgbClr val="3333FF"/>
                </a:solidFill>
                <a:latin typeface="Arial" pitchFamily="34" charset="0"/>
                <a:cs typeface="Arial" pitchFamily="34" charset="0"/>
              </a:rPr>
              <a:t>Built</a:t>
            </a:r>
            <a:r>
              <a:rPr lang="en-US" dirty="0">
                <a:solidFill>
                  <a:srgbClr val="00B0F0"/>
                </a:solidFill>
                <a:latin typeface="Arial" pitchFamily="34" charset="0"/>
                <a:cs typeface="Arial" pitchFamily="34" charset="0"/>
              </a:rPr>
              <a:t> </a:t>
            </a:r>
            <a:r>
              <a:rPr lang="en-US" b="1" dirty="0">
                <a:solidFill>
                  <a:schemeClr val="accent3">
                    <a:lumMod val="50000"/>
                  </a:schemeClr>
                </a:solidFill>
                <a:latin typeface="Arial" pitchFamily="34" charset="0"/>
                <a:cs typeface="Arial" pitchFamily="34" charset="0"/>
              </a:rPr>
              <a:t>Green Sites</a:t>
            </a:r>
            <a:r>
              <a:rPr lang="en-US" b="1" dirty="0">
                <a:solidFill>
                  <a:srgbClr val="00B050"/>
                </a:solidFill>
                <a:latin typeface="Arial" pitchFamily="34" charset="0"/>
                <a:cs typeface="Arial" pitchFamily="34" charset="0"/>
              </a:rPr>
              <a:t> </a:t>
            </a:r>
            <a:r>
              <a:rPr lang="en-US" dirty="0">
                <a:solidFill>
                  <a:srgbClr val="3333FF"/>
                </a:solidFill>
                <a:latin typeface="Arial" pitchFamily="34" charset="0"/>
                <a:cs typeface="Arial" pitchFamily="34" charset="0"/>
              </a:rPr>
              <a:t>through removal DG set from sites.</a:t>
            </a:r>
          </a:p>
          <a:p>
            <a:endParaRPr lang="it-IT" dirty="0">
              <a:solidFill>
                <a:srgbClr val="00B0F0"/>
              </a:solidFill>
              <a:latin typeface="Arial" pitchFamily="34" charset="0"/>
              <a:cs typeface="Arial" pitchFamily="34" charset="0"/>
            </a:endParaRPr>
          </a:p>
        </p:txBody>
      </p:sp>
      <p:graphicFrame>
        <p:nvGraphicFramePr>
          <p:cNvPr id="5" name="Table 4"/>
          <p:cNvGraphicFramePr>
            <a:graphicFrameLocks noGrp="1"/>
          </p:cNvGraphicFramePr>
          <p:nvPr/>
        </p:nvGraphicFramePr>
        <p:xfrm>
          <a:off x="857224" y="4786322"/>
          <a:ext cx="7215238" cy="666750"/>
        </p:xfrm>
        <a:graphic>
          <a:graphicData uri="http://schemas.openxmlformats.org/drawingml/2006/table">
            <a:tbl>
              <a:tblPr/>
              <a:tblGrid>
                <a:gridCol w="3959815">
                  <a:extLst>
                    <a:ext uri="{9D8B030D-6E8A-4147-A177-3AD203B41FA5}">
                      <a16:colId xmlns:a16="http://schemas.microsoft.com/office/drawing/2014/main" val="20000"/>
                    </a:ext>
                  </a:extLst>
                </a:gridCol>
                <a:gridCol w="3255423">
                  <a:extLst>
                    <a:ext uri="{9D8B030D-6E8A-4147-A177-3AD203B41FA5}">
                      <a16:colId xmlns:a16="http://schemas.microsoft.com/office/drawing/2014/main" val="20001"/>
                    </a:ext>
                  </a:extLst>
                </a:gridCol>
              </a:tblGrid>
              <a:tr h="333375">
                <a:tc>
                  <a:txBody>
                    <a:bodyPr/>
                    <a:lstStyle/>
                    <a:p>
                      <a:pPr algn="ctr" fontAlgn="ctr"/>
                      <a:r>
                        <a:rPr lang="en-US" sz="2000" b="0" i="0" u="none" strike="noStrike" dirty="0">
                          <a:solidFill>
                            <a:srgbClr val="000000"/>
                          </a:solidFill>
                          <a:latin typeface="Calibri"/>
                        </a:rPr>
                        <a:t>Total Sites</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Calibri"/>
                        </a:rPr>
                        <a:t>Non DG Sites</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33375">
                <a:tc>
                  <a:txBody>
                    <a:bodyPr/>
                    <a:lstStyle/>
                    <a:p>
                      <a:pPr algn="ctr" fontAlgn="ctr"/>
                      <a:r>
                        <a:rPr lang="en-US" sz="2000" b="0" i="0" u="none" strike="noStrike" dirty="0">
                          <a:solidFill>
                            <a:srgbClr val="000000"/>
                          </a:solidFill>
                          <a:latin typeface="Calibri"/>
                        </a:rPr>
                        <a:t>815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tc>
                  <a:txBody>
                    <a:bodyPr/>
                    <a:lstStyle/>
                    <a:p>
                      <a:pPr algn="ctr" fontAlgn="ctr"/>
                      <a:r>
                        <a:rPr lang="en-US" sz="2000" b="0" i="0" u="none" strike="noStrike" dirty="0">
                          <a:solidFill>
                            <a:srgbClr val="000000"/>
                          </a:solidFill>
                          <a:latin typeface="Calibri"/>
                        </a:rPr>
                        <a:t>52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6" name="Chart 5"/>
          <p:cNvGraphicFramePr/>
          <p:nvPr/>
        </p:nvGraphicFramePr>
        <p:xfrm>
          <a:off x="838200" y="1676400"/>
          <a:ext cx="6858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1414"/>
            <a:ext cx="7358114" cy="553998"/>
          </a:xfrm>
          <a:prstGeom prst="rect">
            <a:avLst/>
          </a:prstGeom>
        </p:spPr>
        <p:txBody>
          <a:bodyPr wrap="square">
            <a:spAutoFit/>
          </a:bodyPr>
          <a:lstStyle/>
          <a:p>
            <a:pPr algn="ctr"/>
            <a:r>
              <a:rPr lang="it-IT" sz="3000" u="sng" dirty="0">
                <a:solidFill>
                  <a:schemeClr val="accent6">
                    <a:lumMod val="75000"/>
                  </a:schemeClr>
                </a:solidFill>
                <a:latin typeface="Impact" pitchFamily="34" charset="0"/>
              </a:rPr>
              <a:t>Initiative </a:t>
            </a:r>
            <a:r>
              <a:rPr lang="it-IT" sz="3000" u="sng" dirty="0">
                <a:solidFill>
                  <a:srgbClr val="3333FF"/>
                </a:solidFill>
                <a:latin typeface="Impact" pitchFamily="34" charset="0"/>
              </a:rPr>
              <a:t>for O&amp;M</a:t>
            </a:r>
          </a:p>
        </p:txBody>
      </p:sp>
      <p:sp>
        <p:nvSpPr>
          <p:cNvPr id="3" name="Rectangle 2"/>
          <p:cNvSpPr/>
          <p:nvPr/>
        </p:nvSpPr>
        <p:spPr>
          <a:xfrm>
            <a:off x="0" y="533400"/>
            <a:ext cx="6019800" cy="984885"/>
          </a:xfrm>
          <a:prstGeom prst="rect">
            <a:avLst/>
          </a:prstGeom>
        </p:spPr>
        <p:txBody>
          <a:bodyPr wrap="square">
            <a:spAutoFit/>
          </a:bodyPr>
          <a:lstStyle/>
          <a:p>
            <a:pPr>
              <a:buFont typeface="Arial" pitchFamily="34" charset="0"/>
              <a:buChar char="•"/>
            </a:pPr>
            <a:r>
              <a:rPr lang="en-US" sz="2000" dirty="0">
                <a:solidFill>
                  <a:srgbClr val="00B0F0"/>
                </a:solidFill>
                <a:latin typeface="Arial" pitchFamily="34" charset="0"/>
                <a:cs typeface="Arial" pitchFamily="34" charset="0"/>
              </a:rPr>
              <a:t> </a:t>
            </a:r>
            <a:r>
              <a:rPr lang="en-US" dirty="0">
                <a:solidFill>
                  <a:srgbClr val="3333FF"/>
                </a:solidFill>
                <a:latin typeface="Bodoni MT" pitchFamily="18" charset="0"/>
              </a:rPr>
              <a:t>Configure Battery Cell open alarm through route alarm cable in every cell for prevent battery bank theft issues.   </a:t>
            </a:r>
          </a:p>
          <a:p>
            <a:pPr>
              <a:buFont typeface="Arial" pitchFamily="34" charset="0"/>
              <a:buChar char="•"/>
            </a:pPr>
            <a:endParaRPr lang="it-IT" sz="2000" dirty="0">
              <a:solidFill>
                <a:srgbClr val="00B0F0"/>
              </a:solidFill>
              <a:latin typeface="Bodoni MT" pitchFamily="18" charset="0"/>
              <a:cs typeface="Arial" pitchFamily="34" charset="0"/>
            </a:endParaRPr>
          </a:p>
        </p:txBody>
      </p:sp>
      <p:sp>
        <p:nvSpPr>
          <p:cNvPr id="5" name="Rectangle 4"/>
          <p:cNvSpPr/>
          <p:nvPr/>
        </p:nvSpPr>
        <p:spPr>
          <a:xfrm>
            <a:off x="0" y="1219200"/>
            <a:ext cx="6019800" cy="1261884"/>
          </a:xfrm>
          <a:prstGeom prst="rect">
            <a:avLst/>
          </a:prstGeom>
        </p:spPr>
        <p:txBody>
          <a:bodyPr wrap="square">
            <a:spAutoFit/>
          </a:bodyPr>
          <a:lstStyle/>
          <a:p>
            <a:pPr>
              <a:buFont typeface="Arial" pitchFamily="34" charset="0"/>
              <a:buChar char="•"/>
            </a:pPr>
            <a:r>
              <a:rPr lang="en-US" sz="2000" dirty="0">
                <a:solidFill>
                  <a:schemeClr val="accent6">
                    <a:lumMod val="75000"/>
                  </a:schemeClr>
                </a:solidFill>
                <a:latin typeface="+mj-lt"/>
              </a:rPr>
              <a:t> </a:t>
            </a:r>
            <a:r>
              <a:rPr lang="en-US" sz="2000" dirty="0">
                <a:solidFill>
                  <a:schemeClr val="accent6">
                    <a:lumMod val="75000"/>
                  </a:schemeClr>
                </a:solidFill>
                <a:latin typeface="Bodoni MT" pitchFamily="18" charset="0"/>
              </a:rPr>
              <a:t>Fabricate Battery Bank Cage for avoiding Battery bank theft issues.</a:t>
            </a:r>
          </a:p>
          <a:p>
            <a:r>
              <a:rPr lang="en-US" dirty="0">
                <a:solidFill>
                  <a:srgbClr val="00B0F0"/>
                </a:solidFill>
                <a:latin typeface="Bodoni MT" pitchFamily="18" charset="0"/>
                <a:cs typeface="Arial" pitchFamily="34" charset="0"/>
              </a:rPr>
              <a:t>   </a:t>
            </a:r>
          </a:p>
          <a:p>
            <a:pPr>
              <a:buFont typeface="Arial" pitchFamily="34" charset="0"/>
              <a:buChar char="•"/>
            </a:pPr>
            <a:endParaRPr lang="it-IT" dirty="0">
              <a:solidFill>
                <a:srgbClr val="00B0F0"/>
              </a:solidFill>
              <a:latin typeface="Arial" pitchFamily="34" charset="0"/>
              <a:cs typeface="Arial" pitchFamily="34" charset="0"/>
            </a:endParaRPr>
          </a:p>
        </p:txBody>
      </p:sp>
      <p:pic>
        <p:nvPicPr>
          <p:cNvPr id="1027" name="Picture 2" descr="Battery Bank Cagingg.jpg"/>
          <p:cNvPicPr>
            <a:picLocks noChangeAspect="1" noChangeArrowheads="1"/>
          </p:cNvPicPr>
          <p:nvPr/>
        </p:nvPicPr>
        <p:blipFill>
          <a:blip r:embed="rId2"/>
          <a:srcRect/>
          <a:stretch>
            <a:fillRect/>
          </a:stretch>
        </p:blipFill>
        <p:spPr bwMode="auto">
          <a:xfrm>
            <a:off x="6096000" y="3286124"/>
            <a:ext cx="2976594" cy="246570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6172200" y="642918"/>
            <a:ext cx="2900394" cy="2114871"/>
          </a:xfrm>
          <a:prstGeom prst="rect">
            <a:avLst/>
          </a:prstGeom>
          <a:noFill/>
          <a:ln w="9525">
            <a:noFill/>
            <a:miter lim="800000"/>
            <a:headEnd/>
            <a:tailEnd/>
          </a:ln>
          <a:effectLst/>
        </p:spPr>
      </p:pic>
      <p:sp>
        <p:nvSpPr>
          <p:cNvPr id="7" name="Rectangle 6"/>
          <p:cNvSpPr/>
          <p:nvPr/>
        </p:nvSpPr>
        <p:spPr>
          <a:xfrm>
            <a:off x="0" y="1905000"/>
            <a:ext cx="6248400" cy="4555093"/>
          </a:xfrm>
          <a:prstGeom prst="rect">
            <a:avLst/>
          </a:prstGeom>
        </p:spPr>
        <p:txBody>
          <a:bodyPr wrap="square">
            <a:spAutoFit/>
          </a:bodyPr>
          <a:lstStyle/>
          <a:p>
            <a:pPr>
              <a:buFont typeface="Arial" pitchFamily="34" charset="0"/>
              <a:buChar char="•"/>
            </a:pPr>
            <a:r>
              <a:rPr lang="en-US" b="1" dirty="0">
                <a:solidFill>
                  <a:srgbClr val="00B0F0"/>
                </a:solidFill>
                <a:latin typeface="Arial" pitchFamily="34" charset="0"/>
                <a:cs typeface="Arial" pitchFamily="34" charset="0"/>
              </a:rPr>
              <a:t> </a:t>
            </a:r>
            <a:r>
              <a:rPr lang="en-US" dirty="0">
                <a:solidFill>
                  <a:srgbClr val="3333FF"/>
                </a:solidFill>
                <a:latin typeface="Bodoni MT" pitchFamily="18" charset="0"/>
              </a:rPr>
              <a:t>Reduce Carbon foot print of sites through fuel deduction</a:t>
            </a:r>
            <a:r>
              <a:rPr lang="en-US" sz="2000" dirty="0">
                <a:solidFill>
                  <a:srgbClr val="00B0F0"/>
                </a:solidFill>
                <a:latin typeface="Bodoni MT" pitchFamily="18" charset="0"/>
                <a:cs typeface="Arial" pitchFamily="34" charset="0"/>
              </a:rPr>
              <a:t>.</a:t>
            </a:r>
          </a:p>
          <a:p>
            <a:pPr>
              <a:buFont typeface="Arial" pitchFamily="34" charset="0"/>
              <a:buChar char="•"/>
            </a:pPr>
            <a:r>
              <a:rPr lang="en-US" sz="2000" dirty="0">
                <a:solidFill>
                  <a:schemeClr val="accent6">
                    <a:lumMod val="75000"/>
                  </a:schemeClr>
                </a:solidFill>
                <a:latin typeface="Bodoni MT" pitchFamily="18" charset="0"/>
              </a:rPr>
              <a:t> Tracking of all field staff for true movement on sites by mobile tracking system.</a:t>
            </a:r>
          </a:p>
          <a:p>
            <a:pPr>
              <a:buFont typeface="Arial" pitchFamily="34" charset="0"/>
              <a:buChar char="•"/>
            </a:pPr>
            <a:r>
              <a:rPr lang="en-US" b="1" dirty="0">
                <a:solidFill>
                  <a:srgbClr val="00B0F0"/>
                </a:solidFill>
                <a:latin typeface="Bodoni MT" pitchFamily="18" charset="0"/>
                <a:cs typeface="Arial" pitchFamily="34" charset="0"/>
              </a:rPr>
              <a:t> </a:t>
            </a:r>
            <a:r>
              <a:rPr lang="en-US" dirty="0">
                <a:solidFill>
                  <a:srgbClr val="3333FF"/>
                </a:solidFill>
                <a:latin typeface="Bodoni MT" pitchFamily="18" charset="0"/>
              </a:rPr>
              <a:t>Cross verification mechanism for true PM by OMC through Alarm token system.</a:t>
            </a:r>
            <a:endParaRPr lang="en-US" b="1" dirty="0">
              <a:solidFill>
                <a:srgbClr val="3333FF"/>
              </a:solidFill>
              <a:latin typeface="Bodoni MT" pitchFamily="18" charset="0"/>
              <a:cs typeface="Arial" pitchFamily="34" charset="0"/>
            </a:endParaRPr>
          </a:p>
          <a:p>
            <a:pPr>
              <a:buFont typeface="Arial" pitchFamily="34" charset="0"/>
              <a:buChar char="•"/>
            </a:pPr>
            <a:r>
              <a:rPr lang="en-US" sz="2000" dirty="0">
                <a:solidFill>
                  <a:schemeClr val="accent6">
                    <a:lumMod val="75000"/>
                  </a:schemeClr>
                </a:solidFill>
                <a:latin typeface="Bodoni MT" pitchFamily="18" charset="0"/>
              </a:rPr>
              <a:t> Daily reporting of field staff &amp; site visit activity sharing on Whatsapp </a:t>
            </a:r>
          </a:p>
          <a:p>
            <a:pPr>
              <a:buFont typeface="Arial" pitchFamily="34" charset="0"/>
              <a:buChar char="•"/>
            </a:pPr>
            <a:r>
              <a:rPr lang="en-US" dirty="0">
                <a:solidFill>
                  <a:srgbClr val="0091C4"/>
                </a:solidFill>
                <a:latin typeface="Bodoni MT" pitchFamily="18" charset="0"/>
              </a:rPr>
              <a:t> </a:t>
            </a:r>
            <a:r>
              <a:rPr lang="en-US" dirty="0">
                <a:solidFill>
                  <a:srgbClr val="3333FF"/>
                </a:solidFill>
                <a:latin typeface="Bodoni MT" pitchFamily="18" charset="0"/>
              </a:rPr>
              <a:t>EB Data Collection through software for smooth &amp;speedy processing.</a:t>
            </a:r>
          </a:p>
          <a:p>
            <a:pPr>
              <a:buFont typeface="Arial" pitchFamily="34" charset="0"/>
              <a:buChar char="•"/>
            </a:pPr>
            <a:r>
              <a:rPr lang="en-US" sz="2000" dirty="0">
                <a:solidFill>
                  <a:schemeClr val="accent6">
                    <a:lumMod val="75000"/>
                  </a:schemeClr>
                </a:solidFill>
                <a:latin typeface="Bodoni MT" pitchFamily="18" charset="0"/>
              </a:rPr>
              <a:t> Mobile Application for ground team tracking &amp; data collection.</a:t>
            </a:r>
          </a:p>
          <a:p>
            <a:pPr>
              <a:buFont typeface="Arial" pitchFamily="34" charset="0"/>
              <a:buChar char="•"/>
            </a:pPr>
            <a:r>
              <a:rPr lang="en-US" dirty="0">
                <a:solidFill>
                  <a:srgbClr val="3333FF"/>
                </a:solidFill>
                <a:latin typeface="Bodoni MT" pitchFamily="18" charset="0"/>
              </a:rPr>
              <a:t>Moving towards 100% digitalization for effective &amp; best results. </a:t>
            </a:r>
          </a:p>
          <a:p>
            <a:pPr>
              <a:buFont typeface="Arial" pitchFamily="34" charset="0"/>
              <a:buChar char="•"/>
            </a:pPr>
            <a:endParaRPr lang="en-US" sz="2000" dirty="0">
              <a:solidFill>
                <a:schemeClr val="accent6">
                  <a:lumMod val="75000"/>
                </a:schemeClr>
              </a:solidFill>
              <a:latin typeface="+mj-lt"/>
            </a:endParaRPr>
          </a:p>
          <a:p>
            <a:endParaRPr lang="it-IT" b="1" dirty="0">
              <a:solidFill>
                <a:srgbClr val="00B0F0"/>
              </a:solidFill>
              <a:latin typeface="Arial" pitchFamily="34" charset="0"/>
              <a:cs typeface="Arial" pitchFamily="34" charset="0"/>
            </a:endParaRPr>
          </a:p>
        </p:txBody>
      </p:sp>
      <p:pic>
        <p:nvPicPr>
          <p:cNvPr id="9" name="Picture 8" descr="download.jpg"/>
          <p:cNvPicPr/>
          <p:nvPr/>
        </p:nvPicPr>
        <p:blipFill>
          <a:blip r:embed="rId4" cstate="print"/>
          <a:stretch>
            <a:fillRect/>
          </a:stretch>
        </p:blipFill>
        <p:spPr>
          <a:xfrm flipH="1">
            <a:off x="2438400" y="3657600"/>
            <a:ext cx="371475" cy="381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8"/>
            <a:ext cx="7358114" cy="553998"/>
          </a:xfrm>
          <a:prstGeom prst="rect">
            <a:avLst/>
          </a:prstGeom>
        </p:spPr>
        <p:txBody>
          <a:bodyPr wrap="square">
            <a:spAutoFit/>
          </a:bodyPr>
          <a:lstStyle/>
          <a:p>
            <a:pPr algn="ctr"/>
            <a:r>
              <a:rPr lang="it-IT" sz="3000" u="sng" dirty="0">
                <a:solidFill>
                  <a:schemeClr val="accent6">
                    <a:lumMod val="75000"/>
                  </a:schemeClr>
                </a:solidFill>
                <a:latin typeface="Impact" pitchFamily="34" charset="0"/>
              </a:rPr>
              <a:t>Initiative </a:t>
            </a:r>
            <a:r>
              <a:rPr lang="it-IT" sz="3000" u="sng" dirty="0">
                <a:solidFill>
                  <a:srgbClr val="3333FF"/>
                </a:solidFill>
                <a:latin typeface="Impact" pitchFamily="34" charset="0"/>
              </a:rPr>
              <a:t>for O&amp;M</a:t>
            </a:r>
          </a:p>
        </p:txBody>
      </p:sp>
      <p:sp>
        <p:nvSpPr>
          <p:cNvPr id="3" name="Rectangle 2"/>
          <p:cNvSpPr/>
          <p:nvPr/>
        </p:nvSpPr>
        <p:spPr>
          <a:xfrm>
            <a:off x="214282" y="928670"/>
            <a:ext cx="8501122" cy="923330"/>
          </a:xfrm>
          <a:prstGeom prst="rect">
            <a:avLst/>
          </a:prstGeom>
        </p:spPr>
        <p:txBody>
          <a:bodyPr wrap="square">
            <a:spAutoFit/>
          </a:bodyPr>
          <a:lstStyle/>
          <a:p>
            <a:pPr>
              <a:buFont typeface="Arial" pitchFamily="34" charset="0"/>
              <a:buChar char="•"/>
            </a:pPr>
            <a:r>
              <a:rPr lang="en-US" dirty="0">
                <a:solidFill>
                  <a:srgbClr val="00B0F0"/>
                </a:solidFill>
                <a:latin typeface="Arial" pitchFamily="34" charset="0"/>
                <a:cs typeface="Arial" pitchFamily="34" charset="0"/>
              </a:rPr>
              <a:t>  </a:t>
            </a:r>
            <a:r>
              <a:rPr lang="en-US" b="1" dirty="0">
                <a:solidFill>
                  <a:srgbClr val="00B050"/>
                </a:solidFill>
                <a:latin typeface="Arial" pitchFamily="34" charset="0"/>
                <a:cs typeface="Arial" pitchFamily="34" charset="0"/>
              </a:rPr>
              <a:t>“Project Clean”  </a:t>
            </a:r>
            <a:r>
              <a:rPr lang="en-US" dirty="0">
                <a:solidFill>
                  <a:srgbClr val="3333FF"/>
                </a:solidFill>
                <a:latin typeface="Arial" pitchFamily="34" charset="0"/>
                <a:cs typeface="Arial" pitchFamily="34" charset="0"/>
              </a:rPr>
              <a:t>activity conduct every quarter for maintaining sites hygienic condition.</a:t>
            </a:r>
          </a:p>
          <a:p>
            <a:endParaRPr lang="it-IT" dirty="0">
              <a:solidFill>
                <a:srgbClr val="00B0F0"/>
              </a:solidFill>
              <a:latin typeface="Arial" pitchFamily="34" charset="0"/>
              <a:cs typeface="Arial" pitchFamily="34" charset="0"/>
            </a:endParaRPr>
          </a:p>
        </p:txBody>
      </p:sp>
      <p:pic>
        <p:nvPicPr>
          <p:cNvPr id="2050" name="Picture 2" descr="C:\Users\asd\Desktop\New folder\IMG-20150113-WA0007.jpg"/>
          <p:cNvPicPr>
            <a:picLocks noChangeAspect="1" noChangeArrowheads="1"/>
          </p:cNvPicPr>
          <p:nvPr/>
        </p:nvPicPr>
        <p:blipFill>
          <a:blip r:embed="rId2"/>
          <a:srcRect/>
          <a:stretch>
            <a:fillRect/>
          </a:stretch>
        </p:blipFill>
        <p:spPr bwMode="auto">
          <a:xfrm>
            <a:off x="6357950" y="1571612"/>
            <a:ext cx="2643174" cy="2443111"/>
          </a:xfrm>
          <a:prstGeom prst="rect">
            <a:avLst/>
          </a:prstGeom>
          <a:noFill/>
        </p:spPr>
      </p:pic>
      <p:pic>
        <p:nvPicPr>
          <p:cNvPr id="5" name="Picture 4" descr="IMG-20150126-WA0061.jpg"/>
          <p:cNvPicPr/>
          <p:nvPr/>
        </p:nvPicPr>
        <p:blipFill>
          <a:blip r:embed="rId3"/>
          <a:stretch>
            <a:fillRect/>
          </a:stretch>
        </p:blipFill>
        <p:spPr>
          <a:xfrm>
            <a:off x="3929058" y="1571612"/>
            <a:ext cx="2357454" cy="2421741"/>
          </a:xfrm>
          <a:prstGeom prst="rect">
            <a:avLst/>
          </a:prstGeom>
        </p:spPr>
      </p:pic>
      <p:pic>
        <p:nvPicPr>
          <p:cNvPr id="6" name="Picture 5" descr="IMG-20150126-WA0055.jpg"/>
          <p:cNvPicPr/>
          <p:nvPr/>
        </p:nvPicPr>
        <p:blipFill>
          <a:blip r:embed="rId4" cstate="print"/>
          <a:stretch>
            <a:fillRect/>
          </a:stretch>
        </p:blipFill>
        <p:spPr>
          <a:xfrm flipH="1">
            <a:off x="928662" y="1571612"/>
            <a:ext cx="2614620" cy="2428892"/>
          </a:xfrm>
          <a:prstGeom prst="rect">
            <a:avLst/>
          </a:prstGeom>
        </p:spPr>
      </p:pic>
      <p:pic>
        <p:nvPicPr>
          <p:cNvPr id="7" name="Picture 6" descr="IMG-20150113-WA0016.jpg"/>
          <p:cNvPicPr/>
          <p:nvPr/>
        </p:nvPicPr>
        <p:blipFill>
          <a:blip r:embed="rId5" cstate="print"/>
          <a:stretch>
            <a:fillRect/>
          </a:stretch>
        </p:blipFill>
        <p:spPr>
          <a:xfrm>
            <a:off x="6643702" y="4214818"/>
            <a:ext cx="2371726" cy="2500330"/>
          </a:xfrm>
          <a:prstGeom prst="rect">
            <a:avLst/>
          </a:prstGeom>
        </p:spPr>
      </p:pic>
      <p:pic>
        <p:nvPicPr>
          <p:cNvPr id="8" name="Picture 7" descr="IMG-20150113-WA0017.jpg"/>
          <p:cNvPicPr/>
          <p:nvPr/>
        </p:nvPicPr>
        <p:blipFill>
          <a:blip r:embed="rId6" cstate="print"/>
          <a:stretch>
            <a:fillRect/>
          </a:stretch>
        </p:blipFill>
        <p:spPr>
          <a:xfrm>
            <a:off x="4243402" y="4229120"/>
            <a:ext cx="2400300" cy="2486028"/>
          </a:xfrm>
          <a:prstGeom prst="rect">
            <a:avLst/>
          </a:prstGeom>
        </p:spPr>
      </p:pic>
      <p:pic>
        <p:nvPicPr>
          <p:cNvPr id="9" name="Picture 8" descr="IMG-20150113-WA0018.jpg"/>
          <p:cNvPicPr/>
          <p:nvPr/>
        </p:nvPicPr>
        <p:blipFill>
          <a:blip r:embed="rId7" cstate="print"/>
          <a:stretch>
            <a:fillRect/>
          </a:stretch>
        </p:blipFill>
        <p:spPr>
          <a:xfrm>
            <a:off x="2028824" y="4214818"/>
            <a:ext cx="2185986" cy="25003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7607" y="3244334"/>
            <a:ext cx="248786" cy="369332"/>
          </a:xfrm>
          <a:prstGeom prst="rect">
            <a:avLst/>
          </a:prstGeom>
        </p:spPr>
        <p:txBody>
          <a:bodyPr wrap="none">
            <a:spAutoFit/>
          </a:bodyPr>
          <a:lstStyle/>
          <a:p>
            <a:r>
              <a:rPr lang="en-IN" dirty="0"/>
              <a:t> </a:t>
            </a:r>
          </a:p>
        </p:txBody>
      </p:sp>
      <p:sp>
        <p:nvSpPr>
          <p:cNvPr id="3" name="Rectangle 2"/>
          <p:cNvSpPr/>
          <p:nvPr/>
        </p:nvSpPr>
        <p:spPr>
          <a:xfrm>
            <a:off x="4447607" y="3244334"/>
            <a:ext cx="248786" cy="369332"/>
          </a:xfrm>
          <a:prstGeom prst="rect">
            <a:avLst/>
          </a:prstGeom>
        </p:spPr>
        <p:txBody>
          <a:bodyPr wrap="none">
            <a:spAutoFit/>
          </a:bodyPr>
          <a:lstStyle/>
          <a:p>
            <a:r>
              <a:rPr lang="en-IN" dirty="0"/>
              <a:t> </a:t>
            </a:r>
          </a:p>
        </p:txBody>
      </p:sp>
      <p:sp>
        <p:nvSpPr>
          <p:cNvPr id="4" name="Rectangle 3"/>
          <p:cNvSpPr/>
          <p:nvPr/>
        </p:nvSpPr>
        <p:spPr>
          <a:xfrm>
            <a:off x="2362200" y="228600"/>
            <a:ext cx="4572000" cy="954107"/>
          </a:xfrm>
          <a:prstGeom prst="rect">
            <a:avLst/>
          </a:prstGeom>
        </p:spPr>
        <p:txBody>
          <a:bodyPr>
            <a:spAutoFit/>
          </a:bodyPr>
          <a:lstStyle/>
          <a:p>
            <a:pPr algn="ctr"/>
            <a:r>
              <a:rPr lang="en-US" sz="2400" u="sng" dirty="0">
                <a:solidFill>
                  <a:schemeClr val="accent6">
                    <a:lumMod val="75000"/>
                  </a:schemeClr>
                </a:solidFill>
                <a:latin typeface="Impact" pitchFamily="34" charset="0"/>
              </a:rPr>
              <a:t>Corporate  Social  </a:t>
            </a:r>
            <a:r>
              <a:rPr lang="en-US" sz="2400" u="sng" dirty="0">
                <a:solidFill>
                  <a:srgbClr val="3333FF"/>
                </a:solidFill>
                <a:latin typeface="Impact" pitchFamily="34" charset="0"/>
              </a:rPr>
              <a:t>Responsibility</a:t>
            </a:r>
            <a:endParaRPr lang="en-US" sz="2000" dirty="0">
              <a:solidFill>
                <a:srgbClr val="3333FF"/>
              </a:solidFill>
              <a:latin typeface="Impact" pitchFamily="34" charset="0"/>
              <a:cs typeface="Arial" pitchFamily="34" charset="0"/>
            </a:endParaRPr>
          </a:p>
          <a:p>
            <a:pPr algn="ctr"/>
            <a:endParaRPr lang="en-US" sz="1600" b="1" u="sng" dirty="0">
              <a:solidFill>
                <a:srgbClr val="00B0F0"/>
              </a:solidFill>
              <a:latin typeface="Arial" pitchFamily="34" charset="0"/>
              <a:cs typeface="Arial" pitchFamily="34" charset="0"/>
            </a:endParaRPr>
          </a:p>
          <a:p>
            <a:pPr algn="ctr">
              <a:buNone/>
            </a:pPr>
            <a:endParaRPr lang="it-IT" sz="1600" b="1" u="sng" dirty="0">
              <a:solidFill>
                <a:srgbClr val="00B0F0"/>
              </a:solidFill>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292100" y="711200"/>
            <a:ext cx="3733800" cy="22606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4572000" y="685800"/>
            <a:ext cx="3581400" cy="220980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304800" y="3048000"/>
            <a:ext cx="3733800" cy="2438400"/>
          </a:xfrm>
          <a:prstGeom prst="rect">
            <a:avLst/>
          </a:prstGeom>
          <a:noFill/>
          <a:ln w="9525">
            <a:noFill/>
            <a:miter lim="800000"/>
            <a:headEnd/>
            <a:tailEnd/>
          </a:ln>
          <a:effectLst/>
        </p:spPr>
      </p:pic>
      <p:sp>
        <p:nvSpPr>
          <p:cNvPr id="8" name="TextBox 7"/>
          <p:cNvSpPr txBox="1"/>
          <p:nvPr/>
        </p:nvSpPr>
        <p:spPr>
          <a:xfrm>
            <a:off x="4343400" y="3124200"/>
            <a:ext cx="4800600" cy="2985433"/>
          </a:xfrm>
          <a:prstGeom prst="rect">
            <a:avLst/>
          </a:prstGeom>
          <a:noFill/>
        </p:spPr>
        <p:txBody>
          <a:bodyPr wrap="square" rtlCol="0">
            <a:spAutoFit/>
          </a:bodyPr>
          <a:lstStyle/>
          <a:p>
            <a:r>
              <a:rPr lang="en-IN" dirty="0">
                <a:solidFill>
                  <a:srgbClr val="3333FF"/>
                </a:solidFill>
              </a:rPr>
              <a:t>As a part to deliver something for society, SIPL doing some kind of  Social work at:</a:t>
            </a:r>
            <a:endParaRPr lang="en-IN" dirty="0"/>
          </a:p>
          <a:p>
            <a:pPr>
              <a:buFont typeface="Arial" pitchFamily="34" charset="0"/>
              <a:buChar char="•"/>
            </a:pPr>
            <a:r>
              <a:rPr lang="en-IN" sz="2000" dirty="0">
                <a:solidFill>
                  <a:schemeClr val="accent6">
                    <a:lumMod val="75000"/>
                  </a:schemeClr>
                </a:solidFill>
                <a:latin typeface="+mj-lt"/>
              </a:rPr>
              <a:t>MA </a:t>
            </a:r>
            <a:r>
              <a:rPr lang="en-IN" sz="2000" dirty="0" err="1">
                <a:solidFill>
                  <a:schemeClr val="accent6">
                    <a:lumMod val="75000"/>
                  </a:schemeClr>
                </a:solidFill>
                <a:latin typeface="+mj-lt"/>
              </a:rPr>
              <a:t>Bhagwati</a:t>
            </a:r>
            <a:r>
              <a:rPr lang="en-IN" sz="2000" dirty="0">
                <a:solidFill>
                  <a:schemeClr val="accent6">
                    <a:lumMod val="75000"/>
                  </a:schemeClr>
                </a:solidFill>
                <a:latin typeface="+mj-lt"/>
              </a:rPr>
              <a:t> Ashram, (</a:t>
            </a:r>
            <a:r>
              <a:rPr lang="en-IN" sz="2000" dirty="0" err="1">
                <a:solidFill>
                  <a:schemeClr val="accent6">
                    <a:lumMod val="75000"/>
                  </a:schemeClr>
                </a:solidFill>
                <a:latin typeface="+mj-lt"/>
              </a:rPr>
              <a:t>Gayatri</a:t>
            </a:r>
            <a:r>
              <a:rPr lang="en-IN" sz="2000" dirty="0">
                <a:solidFill>
                  <a:schemeClr val="accent6">
                    <a:lumMod val="75000"/>
                  </a:schemeClr>
                </a:solidFill>
                <a:latin typeface="+mj-lt"/>
              </a:rPr>
              <a:t> Hospital, Raipur)</a:t>
            </a:r>
          </a:p>
          <a:p>
            <a:pPr>
              <a:buFont typeface="Arial" pitchFamily="34" charset="0"/>
              <a:buChar char="•"/>
            </a:pPr>
            <a:endParaRPr lang="en-IN" dirty="0"/>
          </a:p>
          <a:p>
            <a:pPr>
              <a:buFont typeface="Arial" pitchFamily="34" charset="0"/>
              <a:buChar char="•"/>
            </a:pPr>
            <a:r>
              <a:rPr lang="en-IN" dirty="0">
                <a:solidFill>
                  <a:srgbClr val="3333FF"/>
                </a:solidFill>
              </a:rPr>
              <a:t>Govt. Girls School, </a:t>
            </a:r>
            <a:r>
              <a:rPr lang="en-IN" dirty="0" err="1">
                <a:solidFill>
                  <a:srgbClr val="3333FF"/>
                </a:solidFill>
              </a:rPr>
              <a:t>Datrenga</a:t>
            </a:r>
            <a:endParaRPr lang="en-IN" dirty="0">
              <a:solidFill>
                <a:srgbClr val="3333FF"/>
              </a:solidFill>
            </a:endParaRPr>
          </a:p>
          <a:p>
            <a:pPr>
              <a:buFont typeface="Arial" pitchFamily="34" charset="0"/>
              <a:buChar char="•"/>
            </a:pPr>
            <a:endParaRPr lang="en-IN" dirty="0"/>
          </a:p>
          <a:p>
            <a:pPr>
              <a:buFont typeface="Arial" pitchFamily="34" charset="0"/>
              <a:buChar char="•"/>
            </a:pPr>
            <a:r>
              <a:rPr lang="en-IN" sz="2000" dirty="0" err="1">
                <a:solidFill>
                  <a:schemeClr val="accent6">
                    <a:lumMod val="75000"/>
                  </a:schemeClr>
                </a:solidFill>
                <a:latin typeface="+mj-lt"/>
              </a:rPr>
              <a:t>Sewa</a:t>
            </a:r>
            <a:r>
              <a:rPr lang="en-IN" sz="2000" dirty="0">
                <a:solidFill>
                  <a:schemeClr val="accent6">
                    <a:lumMod val="75000"/>
                  </a:schemeClr>
                </a:solidFill>
                <a:latin typeface="+mj-lt"/>
              </a:rPr>
              <a:t> </a:t>
            </a:r>
            <a:r>
              <a:rPr lang="en-IN" sz="2000" dirty="0" err="1">
                <a:solidFill>
                  <a:schemeClr val="accent6">
                    <a:lumMod val="75000"/>
                  </a:schemeClr>
                </a:solidFill>
                <a:latin typeface="+mj-lt"/>
              </a:rPr>
              <a:t>Vridh</a:t>
            </a:r>
            <a:r>
              <a:rPr lang="en-IN" sz="2000" dirty="0">
                <a:solidFill>
                  <a:schemeClr val="accent6">
                    <a:lumMod val="75000"/>
                  </a:schemeClr>
                </a:solidFill>
                <a:latin typeface="+mj-lt"/>
              </a:rPr>
              <a:t> Ashram, Behind </a:t>
            </a:r>
            <a:r>
              <a:rPr lang="en-IN" sz="2000" dirty="0" err="1">
                <a:solidFill>
                  <a:schemeClr val="accent6">
                    <a:lumMod val="75000"/>
                  </a:schemeClr>
                </a:solidFill>
                <a:latin typeface="+mj-lt"/>
              </a:rPr>
              <a:t>Telibandha</a:t>
            </a:r>
            <a:r>
              <a:rPr lang="en-IN" sz="2000" dirty="0">
                <a:solidFill>
                  <a:schemeClr val="accent6">
                    <a:lumMod val="75000"/>
                  </a:schemeClr>
                </a:solidFill>
                <a:latin typeface="+mj-lt"/>
              </a:rPr>
              <a:t> Lake, Raipur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262574"/>
            <a:ext cx="4429156" cy="523220"/>
          </a:xfrm>
          <a:prstGeom prst="rect">
            <a:avLst/>
          </a:prstGeom>
        </p:spPr>
        <p:txBody>
          <a:bodyPr wrap="square">
            <a:spAutoFit/>
          </a:bodyPr>
          <a:lstStyle/>
          <a:p>
            <a:pPr algn="ctr">
              <a:buNone/>
            </a:pPr>
            <a:r>
              <a:rPr lang="en-US" sz="2800" u="sng" dirty="0">
                <a:solidFill>
                  <a:srgbClr val="00B0F0"/>
                </a:solidFill>
                <a:latin typeface="Impact" pitchFamily="34" charset="0"/>
                <a:cs typeface="Arial" pitchFamily="34" charset="0"/>
              </a:rPr>
              <a:t>SIPL</a:t>
            </a:r>
            <a:r>
              <a:rPr lang="en-US" sz="2800" u="sng" dirty="0">
                <a:solidFill>
                  <a:srgbClr val="00B0F0"/>
                </a:solidFill>
                <a:latin typeface="Arial" pitchFamily="34" charset="0"/>
                <a:cs typeface="Arial" pitchFamily="34" charset="0"/>
              </a:rPr>
              <a:t> </a:t>
            </a:r>
            <a:r>
              <a:rPr lang="en-US" sz="2800" u="sng" dirty="0">
                <a:solidFill>
                  <a:schemeClr val="accent6">
                    <a:lumMod val="75000"/>
                  </a:schemeClr>
                </a:solidFill>
                <a:latin typeface="Impact" pitchFamily="34" charset="0"/>
              </a:rPr>
              <a:t>PRESENCE</a:t>
            </a:r>
            <a:endParaRPr lang="it-IT" sz="2800" u="sng" dirty="0">
              <a:solidFill>
                <a:schemeClr val="accent6">
                  <a:lumMod val="75000"/>
                </a:schemeClr>
              </a:solidFill>
              <a:latin typeface="Impact" pitchFamily="34" charset="0"/>
            </a:endParaRPr>
          </a:p>
        </p:txBody>
      </p:sp>
      <p:pic>
        <p:nvPicPr>
          <p:cNvPr id="2051" name="Picture 3" descr="C:\Users\asd\Desktop\18-1387352661-india12-600-jpg.jpg"/>
          <p:cNvPicPr>
            <a:picLocks noChangeAspect="1" noChangeArrowheads="1"/>
          </p:cNvPicPr>
          <p:nvPr/>
        </p:nvPicPr>
        <p:blipFill>
          <a:blip r:embed="rId2"/>
          <a:srcRect/>
          <a:stretch>
            <a:fillRect/>
          </a:stretch>
        </p:blipFill>
        <p:spPr bwMode="auto">
          <a:xfrm>
            <a:off x="1928814" y="1768081"/>
            <a:ext cx="6500838" cy="4875629"/>
          </a:xfrm>
          <a:prstGeom prst="rect">
            <a:avLst/>
          </a:prstGeom>
          <a:noFill/>
        </p:spPr>
      </p:pic>
      <p:cxnSp>
        <p:nvCxnSpPr>
          <p:cNvPr id="6" name="Straight Arrow Connector 5"/>
          <p:cNvCxnSpPr/>
          <p:nvPr/>
        </p:nvCxnSpPr>
        <p:spPr>
          <a:xfrm rot="16200000" flipH="1">
            <a:off x="2895600" y="2514600"/>
            <a:ext cx="1752600" cy="1447800"/>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29322" y="1142984"/>
            <a:ext cx="2714644" cy="400110"/>
          </a:xfrm>
          <a:prstGeom prst="rect">
            <a:avLst/>
          </a:prstGeom>
        </p:spPr>
        <p:txBody>
          <a:bodyPr wrap="square">
            <a:spAutoFit/>
          </a:bodyPr>
          <a:lstStyle/>
          <a:p>
            <a:pPr algn="ctr">
              <a:buNone/>
            </a:pPr>
            <a:r>
              <a:rPr lang="en-US" sz="2000" b="1" u="sng" dirty="0">
                <a:solidFill>
                  <a:schemeClr val="accent6">
                    <a:lumMod val="75000"/>
                  </a:schemeClr>
                </a:solidFill>
                <a:latin typeface="+mj-lt"/>
              </a:rPr>
              <a:t>Chhattisgarh</a:t>
            </a:r>
            <a:endParaRPr lang="it-IT" sz="2000" b="1" u="sng" dirty="0">
              <a:solidFill>
                <a:schemeClr val="accent6">
                  <a:lumMod val="75000"/>
                </a:schemeClr>
              </a:solidFill>
              <a:latin typeface="+mj-lt"/>
            </a:endParaRPr>
          </a:p>
        </p:txBody>
      </p:sp>
      <p:cxnSp>
        <p:nvCxnSpPr>
          <p:cNvPr id="7" name="Straight Arrow Connector 6"/>
          <p:cNvCxnSpPr/>
          <p:nvPr/>
        </p:nvCxnSpPr>
        <p:spPr>
          <a:xfrm rot="5400000">
            <a:off x="4729170" y="1900230"/>
            <a:ext cx="2819400" cy="2066940"/>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00" y="1981200"/>
            <a:ext cx="2057400" cy="400110"/>
          </a:xfrm>
          <a:prstGeom prst="rect">
            <a:avLst/>
          </a:prstGeom>
          <a:noFill/>
        </p:spPr>
        <p:txBody>
          <a:bodyPr wrap="square" rtlCol="0">
            <a:spAutoFit/>
          </a:bodyPr>
          <a:lstStyle/>
          <a:p>
            <a:pPr algn="ctr"/>
            <a:r>
              <a:rPr lang="en-IN" sz="2000" b="1" u="sng" dirty="0">
                <a:solidFill>
                  <a:schemeClr val="accent6">
                    <a:lumMod val="75000"/>
                  </a:schemeClr>
                </a:solidFill>
                <a:latin typeface="+mj-lt"/>
              </a:rPr>
              <a:t>Madhya Pradesh</a:t>
            </a:r>
          </a:p>
        </p:txBody>
      </p:sp>
      <p:cxnSp>
        <p:nvCxnSpPr>
          <p:cNvPr id="8" name="Straight Arrow Connector 7"/>
          <p:cNvCxnSpPr/>
          <p:nvPr/>
        </p:nvCxnSpPr>
        <p:spPr>
          <a:xfrm rot="10800000" flipV="1">
            <a:off x="5448304" y="2057400"/>
            <a:ext cx="2628896" cy="2605096"/>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772400" y="1676400"/>
            <a:ext cx="966932" cy="369332"/>
          </a:xfrm>
          <a:prstGeom prst="rect">
            <a:avLst/>
          </a:prstGeom>
        </p:spPr>
        <p:txBody>
          <a:bodyPr wrap="none">
            <a:spAutoFit/>
          </a:bodyPr>
          <a:lstStyle/>
          <a:p>
            <a:pPr algn="ctr">
              <a:buNone/>
            </a:pPr>
            <a:r>
              <a:rPr lang="en-US" b="1" u="sng" dirty="0">
                <a:solidFill>
                  <a:schemeClr val="accent6">
                    <a:lumMod val="75000"/>
                  </a:schemeClr>
                </a:solidFill>
              </a:rPr>
              <a:t>Odisha</a:t>
            </a:r>
            <a:endParaRPr lang="it-IT" b="1" u="sng" dirty="0">
              <a:solidFill>
                <a:schemeClr val="accent6">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117439"/>
            <a:ext cx="5429288" cy="1415772"/>
          </a:xfrm>
          <a:prstGeom prst="rect">
            <a:avLst/>
          </a:prstGeom>
        </p:spPr>
        <p:txBody>
          <a:bodyPr wrap="square">
            <a:spAutoFit/>
          </a:bodyPr>
          <a:lstStyle/>
          <a:p>
            <a:pPr algn="ctr"/>
            <a:r>
              <a:rPr lang="en-US" sz="3000" u="sng" dirty="0">
                <a:solidFill>
                  <a:schemeClr val="accent6">
                    <a:lumMod val="75000"/>
                  </a:schemeClr>
                </a:solidFill>
                <a:latin typeface="Impact" pitchFamily="34" charset="0"/>
              </a:rPr>
              <a:t>Our Prestigious </a:t>
            </a:r>
            <a:r>
              <a:rPr lang="en-US" sz="3000" u="sng" dirty="0">
                <a:solidFill>
                  <a:srgbClr val="3333FF"/>
                </a:solidFill>
                <a:latin typeface="Impact" pitchFamily="34" charset="0"/>
              </a:rPr>
              <a:t>Clients</a:t>
            </a:r>
            <a:r>
              <a:rPr lang="en-US" sz="2800" b="1" dirty="0">
                <a:solidFill>
                  <a:srgbClr val="00B0F0"/>
                </a:solidFill>
                <a:latin typeface="Arial" pitchFamily="34" charset="0"/>
                <a:cs typeface="Arial" pitchFamily="34" charset="0"/>
              </a:rPr>
              <a:t>   </a:t>
            </a:r>
          </a:p>
          <a:p>
            <a:pPr algn="ctr"/>
            <a:endParaRPr lang="en-US" sz="2800" b="1" u="sng" dirty="0">
              <a:solidFill>
                <a:srgbClr val="00B0F0"/>
              </a:solidFill>
              <a:latin typeface="Arial" pitchFamily="34" charset="0"/>
              <a:cs typeface="Arial" pitchFamily="34" charset="0"/>
            </a:endParaRPr>
          </a:p>
          <a:p>
            <a:pPr algn="ctr">
              <a:buNone/>
            </a:pPr>
            <a:endParaRPr lang="it-IT" sz="2800" b="1" u="sng" dirty="0">
              <a:solidFill>
                <a:srgbClr val="00B0F0"/>
              </a:solidFill>
              <a:latin typeface="Arial" pitchFamily="34" charset="0"/>
              <a:cs typeface="Arial" pitchFamily="34" charset="0"/>
            </a:endParaRPr>
          </a:p>
        </p:txBody>
      </p:sp>
      <p:pic>
        <p:nvPicPr>
          <p:cNvPr id="9219" name="Picture 3" descr="Description: cid:image001.jpg@01CB7F2B.670CBB40"/>
          <p:cNvPicPr>
            <a:picLocks noChangeAspect="1" noChangeArrowheads="1"/>
          </p:cNvPicPr>
          <p:nvPr/>
        </p:nvPicPr>
        <p:blipFill>
          <a:blip r:embed="rId2"/>
          <a:srcRect/>
          <a:stretch>
            <a:fillRect/>
          </a:stretch>
        </p:blipFill>
        <p:spPr bwMode="auto">
          <a:xfrm>
            <a:off x="3886200" y="4419600"/>
            <a:ext cx="1701800" cy="942975"/>
          </a:xfrm>
          <a:prstGeom prst="rect">
            <a:avLst/>
          </a:prstGeom>
          <a:noFill/>
          <a:ln w="9525">
            <a:noFill/>
            <a:miter lim="800000"/>
            <a:headEnd/>
            <a:tailEnd/>
          </a:ln>
        </p:spPr>
      </p:pic>
      <p:sp>
        <p:nvSpPr>
          <p:cNvPr id="9223" name="Rectangle 7"/>
          <p:cNvSpPr>
            <a:spLocks noChangeArrowheads="1"/>
          </p:cNvSpPr>
          <p:nvPr/>
        </p:nvSpPr>
        <p:spPr bwMode="auto">
          <a:xfrm>
            <a:off x="-3048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656565"/>
                </a:solidFill>
                <a:effectLst/>
                <a:latin typeface="Arial" pitchFamily="34" charset="0"/>
                <a:ea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224" name="Rectangle 8"/>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p:nvPr/>
        </p:nvSpPr>
        <p:spPr>
          <a:xfrm>
            <a:off x="285720" y="751628"/>
            <a:ext cx="8715404" cy="646331"/>
          </a:xfrm>
          <a:prstGeom prst="rect">
            <a:avLst/>
          </a:prstGeom>
        </p:spPr>
        <p:txBody>
          <a:bodyPr wrap="square">
            <a:spAutoFit/>
          </a:bodyPr>
          <a:lstStyle/>
          <a:p>
            <a:pPr algn="ctr"/>
            <a:r>
              <a:rPr lang="en-US" b="1" dirty="0">
                <a:solidFill>
                  <a:srgbClr val="00B0F0"/>
                </a:solidFill>
                <a:latin typeface="Arial" pitchFamily="34" charset="0"/>
                <a:cs typeface="Arial" pitchFamily="34" charset="0"/>
              </a:rPr>
              <a:t>SIPL</a:t>
            </a:r>
            <a:r>
              <a:rPr lang="en-US" b="1" dirty="0">
                <a:solidFill>
                  <a:srgbClr val="0070C0"/>
                </a:solidFill>
                <a:latin typeface="Arial" pitchFamily="34" charset="0"/>
                <a:cs typeface="Arial" pitchFamily="34" charset="0"/>
              </a:rPr>
              <a:t> </a:t>
            </a:r>
            <a:r>
              <a:rPr lang="en-US" dirty="0">
                <a:solidFill>
                  <a:srgbClr val="000099"/>
                </a:solidFill>
                <a:latin typeface="Arial" pitchFamily="34" charset="0"/>
                <a:cs typeface="Arial" pitchFamily="34" charset="0"/>
              </a:rPr>
              <a:t>has strategic alliances with key players in all the segments to provide best services at optimal cost.</a:t>
            </a:r>
          </a:p>
        </p:txBody>
      </p:sp>
      <p:pic>
        <p:nvPicPr>
          <p:cNvPr id="1027" name="Picture 0" descr="ATC Logo.gif"/>
          <p:cNvPicPr>
            <a:picLocks noChangeAspect="1" noChangeArrowheads="1"/>
          </p:cNvPicPr>
          <p:nvPr/>
        </p:nvPicPr>
        <p:blipFill>
          <a:blip r:embed="rId3"/>
          <a:srcRect/>
          <a:stretch>
            <a:fillRect/>
          </a:stretch>
        </p:blipFill>
        <p:spPr bwMode="auto">
          <a:xfrm>
            <a:off x="3200400" y="1752600"/>
            <a:ext cx="2371725" cy="1143000"/>
          </a:xfrm>
          <a:prstGeom prst="rect">
            <a:avLst/>
          </a:prstGeom>
          <a:noFill/>
          <a:ln w="9525">
            <a:noFill/>
            <a:miter lim="800000"/>
            <a:headEnd/>
            <a:tailEnd/>
          </a:ln>
        </p:spPr>
      </p:pic>
      <p:pic>
        <p:nvPicPr>
          <p:cNvPr id="3" name="Picture 2" descr="https://encrypted-tbn1.gstatic.com/images?q=tbn:ANd9GcQWLdpOXgrNQnQL-0dAn6Obva3UbmjjMh2Npogzy9uHYBsdZ6bi2B0wpUc"/>
          <p:cNvPicPr>
            <a:picLocks noChangeAspect="1" noChangeArrowheads="1"/>
          </p:cNvPicPr>
          <p:nvPr/>
        </p:nvPicPr>
        <p:blipFill>
          <a:blip r:embed="rId4"/>
          <a:srcRect/>
          <a:stretch>
            <a:fillRect/>
          </a:stretch>
        </p:blipFill>
        <p:spPr bwMode="auto">
          <a:xfrm>
            <a:off x="6858000" y="4572000"/>
            <a:ext cx="1909155" cy="838200"/>
          </a:xfrm>
          <a:prstGeom prst="rect">
            <a:avLst/>
          </a:prstGeom>
          <a:noFill/>
          <a:ln w="9525">
            <a:noFill/>
            <a:miter lim="800000"/>
            <a:headEnd/>
            <a:tailEnd/>
          </a:ln>
        </p:spPr>
      </p:pic>
      <p:sp>
        <p:nvSpPr>
          <p:cNvPr id="1030" name="AutoShape 6" descr="data:image/jpeg;base64,/9j/4AAQSkZJRgABAQAAAQABAAD/2wCEAAkGBxQREhQUEhQVFhQWGBoZFxgXGBcgHxcdGBccHBcZIBoiHCwgISAmJxgdITEhJiowLi4uHiEzODMsOCotLi4BCgoKDg0OGhAQGywkICQsLCwtLCwsLCwsLCwsLCwsLCwsLC8sLCwsLC8sLCwsLCwsLCwsLCwsLCwsLCwsLCwsLP/AABEIAHAAoAMBEQACEQEDEQH/xAAcAAACAgMBAQAAAAAAAAAAAAAABwUGAgQIAQP/xABKEAACAQMABgUFDAULBQAAAAABAgMABBEFBgcSITETQVFhcSKBkaGxFBcjMkNSYnKSk8HRCDNCU1Q0NURzgoOy0tPi8BVkdKLC/8QAGgEBAQADAQEAAAAAAAAAAAAAAAECBAUDBv/EADURAAIBAwAGBwgCAgMAAAAAAAABAgMEEQUSITFBURMUYXGBkaEVIjJCUrHR8GLhBjNDwfH/2gAMAwEAAhEDEQA/AHcq9Z5+ygM6AKAKAKAKAKAKAKAKAKAKAKAKAKAKAKAKAKAwZesc/bQGdAFAFAa2kNIRW6GSaRY0HNnIAqxi5PCAvdO7ZLWIlbaN7hu3O4n2iCT5hW3Cym/i2FwU6+2x3z/q0giHgzH0kj2Vsxsqa3tjBEy7TdJt/SMfVRPyr0VrSXAGcG1HSa/Lq31o1PsxUdpSfAE1o/bRdpjpoIZR17pZD7GHqrylYwe5jBddDbXLGYfCl7dgM4kGRw7GXIPqrWnZ1I7towaGlttFqmRbwyzHtOI19Jy3/rWcLGb+J4GCtXe2m7b9XbwJ4l2P4D1V7KxhxbGCOfa5pI8mhH91/urPqVLtGD2Pa7pEc2hP91/up1Kn2jBJWe2u6X9ZbQuPos6H2MKwdjHgxgtGiNstnJgTxywHtIDr9pePpArwnZTW7aMF70TpmC6Xet5UkH0WBx4jmK1ZQlF4kiG/WICgCgCgCgFvr5tSjtC0NqFmnGQzZ8iI9+PjN9Eec1t0LRz96WxASemdLzXknS3MjSP1b3Je5V5AeFdOEIwWIoppVmUKAKAKAKAKAKAKAKAKAKAKA+lrcPE4kiZkccmQkEeceyo0msMgz9Udr8sZWO/XpE5dMg8te9l5N4jB7jWjVsk9sPIYHLo6/juI1lhdXjYZDKcg1zpRcXhkNmoAoBO7VdopBezs2xjKzSqeOeRjQ9Xe3mFdC1ts+/PwRUJ8DFdEp7QBQH2s7V5pFjiRnkc4VVGST/zr5Co5KKywNnVjYzkB7+U5PyUXDH1pOZ8AB4mufUvuEF4kyUnaNZWdvdGCyVgIxiVi5YFz+yM9g5ntPdWzbyqSjrT8AVatgoUAUAE0BaNWNQb2/AeOPciPKWTIUjtUc29nfXhVuYU9j2smRhaK2JwqAbm5kkPZGoQek7xPqrTlfS+VYGSfg2UaNX5F2+tI5/GvJ3dV8SZMpdlWjG+RYfVkcfjRXdVcQQukditqw+AnmiP0t119BwfXXpG+mt6TLkpenNkt9bgtFuXCj935LfYP4GtmF5Tlv2DJDaoa1XGiZ2wrbufhoHyue/B+K/YcceuvSrRjWj9mGdH6E0tFdwpPA29G4yO0doI6iORFcecHB6rIU3a5ribGAQQnFxODgjnGnJn8TyHnPVWxa0Okll7kEc+gYrrmR7QBQG7obRUt3MkEC70jnh2AdbE9SjrNYTmoR1mDozUbUuHRkWF8uZh8JKRxbuHYo6h6a49avKq9u7kYmptQ1u/6fbYjI90TArEPm/Okx3Z4d+KytqPSS27kDnIkniSSTxJPMk8ya7JkeUAUAE0A59mOzVVVLu9TedgGjhYcEHUzDrbrx1eNcy5um3qw3EG0BWiQKAKAKAKAKAg9ZtVLbSCbtxGCwHkuvB18G/DlXpTqypvMWCgar6PuNAXohlbpLG6YKsoGAknJN4fssfinqPDsraqzjXhrL4l9gSGs2yk31zJcSXrAueCiEEIo+KoO/wBX51jSu+jjqqJckZ7xy/xz/cr/AJ69Ovv6fUZD3jl/jX+5X/PTr7+kZPfePT+Nf7pf81Tr7+kZLpqLqTFotHCMZJHPlSMoBwPiqAOQHPxNa1avKq9pC014gWmtOyx7+5e4lviC2AqiAEIo+KoPSd5PeSa3KV2qcdVR9SkT7x3/AHx+4H+pXp1/+PqMnvvHD+OP3A/1Kdf/AI+oyHvHD+Ob7gf6lOv/AMfUZN3QuxqOCeKWS6MqxsGMZiADY5AnfPDODy6qxneuUWksDI060SBQBQBQBQBQBQBQGvf2STxtHKoZHGGB/wCeuqm08oGxUAvNt8TNYKBIsUfSr0jNvd+6AFGeJx6KjKhT6E1BuL2GSa1nikSMlW8uRTlVDEcR2EVC5LHsM1nnN17leR5IXjZ1DsT0ZXHIniAc8uVVEZLbeoGeS03pkiiCybud/LPkb3BRyAxjxNGEUc7Pro2TXyTRPAsbSZDuCVTOcAjnwPCmC5LNsK1inN01o7u8LRs6h2J6MoVHAniAd7lyoiMaGv2tiaMtTMRvyMdyJM43mPaewDifCqQRappTTPSztK5hjyXYuyRJujJVVHMgeJ76hkWLYfCVv36O4SVDCekUdJkDeG4w3hg8eHnoiMn9puoV7pG76WJ4liSNUQM7A9ZckAdpx5hRhCh0BoOW8ultYnAkYuAWZsfBgluPmqFOgNlurdzo63khuWRgX30KsTgEDeByO0ZrIxF3r9tGuby5Npo8usYfowY/1k7A4ODzVc5xjnjOQKhUU/T2rU1q4S9uFjlZN/DPK5wc8SQCM8DwqFOlNAmX3FBvFWm6BMkE7rNuDjyzgnj56yMTm3R2rj3lz0Md1E07s/DMwywJL8d3HbWJkZ6QW+0FdbomKyKofCuzI6nPBlPMHBHKqDp2xuOkjjfGN9FbHZvAHHrqmJ96AKAXe3b+az/XRf4qjKhLaJ1iuktn0fbZxcSFmCAmSTeVVKDsGF447TUKOXZJqA2j1a4uce6JF3Qg49EnPGetj144DAFVEbIL9In+g+M3sSjCKLrBpi6XR9jak7to8AdQufhCJG3gx+iccBw4g0KNnYtq5bwWguo36WWceU2MbgB4xAdWDnJPM1SMp/6Ql0Td20f7Kws/nd8Z9Ceuowiv6O0zpeCz6CKGVbXcbj7mbBR8lm38de8TvVCkx+j9/Lpv/H/+1qojH3L8U+BqkOcdlP8APkX1rj/C9RGTHzrhdmGxupF5pDIR4hTVMTmTVG4u4ZxLYxvJMiEeTGZCobgTgDh2ZrEyYa6aRvLiXfv1ZZujwA0ZQ7vHHknvJ41QdS6B/k1v/VR/4BVMTlrRem3sbxriMKXSSXG9yG8zDPmzUMi3alalXWmLj3Xe73QMwd3fgZ8ckQdSdWeWOWc5oQ6EUY4DlVIe0AUBTNrOhJr2wMNum/J0kbYyBwU5PE0KjQ2N6ry2NvN7qhVJmlJB8kkpuIAN4dWQeFRBjCqkFlto1Xur/wBy+5Y+k6Myb/lKMbwXHM9xqMqMZtQpLjQUFrIoS7gUtHkg4cE+TkdTDh5xQZKfsU09Pb3jWfRSPHIx6RQDmB14F26gOG6fAYzRBk5+kJoclbe7HJN6J+4OcofSCPPRhFl1Gee40EI3idZRBJEgYY6QBSI2Geogjn2GqQruxvU28sbqSS5i3EMO6DvKeO8Djge6oitjekGQfCqQSez7Ua+ttKx3E0O7EDMS28p+OrBeAOesVC5HHpWzE8MsR5SIyfaBFUggtjgntdLtD0bthXhnwP1e63B27BvJjv3qiKyx7YNSr2+vBJbQ76dCEzvKOOW4YJ7xQIbWiIikEKMMMsaKR2EKARVIJbUvZ7eRaSSW5t16ASSMSxRhx3ip3c94qFyPQCqQKAKAKAKAKAKAKAKA+EFoiM7Iiq0h3nIABY4xknrOBQGdxAsi7rqGXgcMARwORwPYQDQH0oCq3G0CyR2Qu2VJBwjEZBwcGtd3NNPGTpw0PdTipKO/tR8/fGsfnv8Adt+VOtU+Zn7Fu/pXmg98ax+fJ9235U61T5j2Ld8l5oPfGsfnSfdtU61T/UPYl3yXmj76E1ts55ujtw3SSZZsRkZwACzHHZgZPdWcK8JvCPG40ZcUIdJUSS70WevY55F6c1ggswpnfd3zhQASTjmcDq76wnUjD4jZtrStcNqms4Ij3w7H9433b/lXl1qnzNv2Nd/T6oPfDsf3jfdv+VOtU+Y9jXf0+qPPfEsf3j/dv+VOtU+Y9jXf0+qNvRWuVrcyrFCzs7ZIG4w4DmScVlCvCbwjyr6NuKENeosLvRAaP1mbR05s70kxr+pm453D8UN2gct7u415RrdHLUn4M3qlgrukri33/NHt44/BfYZldQyEMp4gg5B89bSeThyi4vD3mdUgUAUAUAUAUBRtoGuAgRreBszMMMw+SB5/2u7q51qXFdRWrHf9jt6K0a60lVqL3V6/0KUVzj64KAKAKAdGz7Vv3JBvyD4aUAv9Efsp5uvvrqW9LUjt3s+K0rfdZq4j8Md3b2krrJp+Kyi35DkngiDm57B+J6q9KlRU1lmraWlS5nqQ8XwQkNM6Vku5WllPlHkByUdSjuHrrlVJucss+3traFvTVOH/AK+Zo1gbAUAE0A3tmmrhtojPIMSzAYB/YTmB4nmfN2V0ralqRy97Pj9MX3T1Ojh8MfV8/wAEprlqyt9FjgsqZMbdmeanuOK9K1JVF2mro++laVM74vev3iKaw0pdaOlZFZo2U+XG3FT347+0c650ZzpPHofWVbe2vYKbWc7mt/72MuuitqKnhcwlT86M7w+ycEeutqF4vmRxa+gJrbSlnsex/j7Fns9crKXlOg7myp9dbEa9N7mcypo26hvg/DaSKaWgPKaI/wBtfzrPXjzNZ0Kq3xfkzCbTlsnxp4h/bX86jnFcTKNtWlug/JkJpHaDZRA7rmU9kYJz5zgV5Suaa45N2joe6qb447/3JSdPbQ7i4BSIdAh7DlyPrY4eb01q1LqUtkdh27XQlGk9ao9Z+n9lNrVO0FAFAFAW3Z3YwNMZriWNVi4qjMAWbqbj1D2+FbNtGOtrSe44+mK1VU+ipxb1t7S4cvH7Fv1i2iwQgrbfDSdvJF7y3X4D0itmpdRj8O1nItNC1qrzV92Pr5fkV2lNIyXMhlmYs59AHYB1Durnym5vLPqaFCnQhqU1hfu81KxPYKAKAvmz3U8zMtzOvwQ4xqf2z1Mfojq7a3Lahn35buB8/pbSagnQpPbxfLs7+Y166B8sFAQms2rEN8mJBuuB5Ei81/Mdxryq0Y1FtNyzvqtrLMN3FcGKPWLVW4siTIu9H+8QHd8/Wvn9Nc6pQlDfuPrrTSNG52ReJcn/ANcyDrxN8xMY7B6KF1nzPQoHICgyz2hAoAoAoAoAoAIoAoAoAoDOGJnYKgLM3AKoyT4Cqk28IxlKMIuUnhLiMnVHZ5ukS3mCeaw8wD2uev6vLxreo2uNs/I+av8ATWsnTobOcvxyGMBit0+dPaAwVuo8/bQGdAeEZ50BWNM6h2lxkhDE5/ajwPSvI+ivCdvCXYdO30tc0dmdZcnt/sqF/svnXPRTRyDqDAofaRWtKzktzOvS0/Sf+yDXdt/BB3Opd8nyDN3oVP414u3qLgb0NK2k/nx35NF9X7oc7ab7tj7BWPRT5M91fWz/AOSPmex6vXbcrab7BHtp0VTkw762W+pHzN+11HvpPkCv12UfjWatqj4GvPS9pH5s9yJ2w2XStgzTog6wilj6SQPUa9Y2b+ZmjV/yCC/1wb73j0/s+mlNlzjjbzBh82QYP2hw9VWVm/lZjQ/yCL2VYeK/D/JWb3U+9i527sO1MMPVx9VeEqFRcDp09KWtTdPHfsIuTR8y/GhlXxjcfhXm4yW9M2o16Ut00/FBHo+Zviwyt4RufwooyfBiVelHfNLxRJ2WqF7L8W3dR2vhR6+Pqr0VCo+Bq1NJ2tPfNPu2ln0VsvckG5mCjrSMZP2zwHor3hZv5mcyvp+KWKUPF/j+y+6F0Bb2gxDGFPW3Nj4seNbkKcYL3UcC4u61w81JZ+3kSdZmuFAYM3UOfs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REhQUEhQVFhQWGBoZFxgXGBcgHxcdGBccHBcZIBoiHCwgISAmJxgdITEhJiowLi4uHiEzODMsOCotLi4BCgoKDg0OGhAQGywkICQsLCwtLCwsLCwsLCwsLCwsLCwsLC8sLCwsLC8sLCwsLCwsLCwsLCwsLCwsLCwsLCwsLP/AABEIAHAAoAMBEQACEQEDEQH/xAAcAAACAgMBAQAAAAAAAAAAAAAABwUGAgQIAQP/xABKEAACAQMABgUFDAULBQAAAAABAgMABBEFBgcSITETQVFhcSKBkaGxFBcjMkNSYnKSk8HRCDNCU1Q0NURzgoOy0tPi8BVkdKLC/8QAGgEBAQADAQEAAAAAAAAAAAAAAAECBAUDBv/EADURAAIBAwAGBwgCAgMAAAAAAAABAgMEEQUSITFBURMUYXGBkaEVIjJCUrHR8GLhBjNDwfH/2gAMAwEAAhEDEQA/AHcq9Z5+ygM6AKAKAKAKAKAKAKAKAKAKAKAKAKAKAKAKAKAwZesc/bQGdAFAFAa2kNIRW6GSaRY0HNnIAqxi5PCAvdO7ZLWIlbaN7hu3O4n2iCT5hW3Cym/i2FwU6+2x3z/q0giHgzH0kj2Vsxsqa3tjBEy7TdJt/SMfVRPyr0VrSXAGcG1HSa/Lq31o1PsxUdpSfAE1o/bRdpjpoIZR17pZD7GHqrylYwe5jBddDbXLGYfCl7dgM4kGRw7GXIPqrWnZ1I7towaGlttFqmRbwyzHtOI19Jy3/rWcLGb+J4GCtXe2m7b9XbwJ4l2P4D1V7KxhxbGCOfa5pI8mhH91/urPqVLtGD2Pa7pEc2hP91/up1Kn2jBJWe2u6X9ZbQuPos6H2MKwdjHgxgtGiNstnJgTxywHtIDr9pePpArwnZTW7aMF70TpmC6Xet5UkH0WBx4jmK1ZQlF4kiG/WICgCgCgCgFvr5tSjtC0NqFmnGQzZ8iI9+PjN9Eec1t0LRz96WxASemdLzXknS3MjSP1b3Je5V5AeFdOEIwWIoppVmUKAKAKAKAKAKAKAKAKAKAKA+lrcPE4kiZkccmQkEeceyo0msMgz9Udr8sZWO/XpE5dMg8te9l5N4jB7jWjVsk9sPIYHLo6/juI1lhdXjYZDKcg1zpRcXhkNmoAoBO7VdopBezs2xjKzSqeOeRjQ9Xe3mFdC1ts+/PwRUJ8DFdEp7QBQH2s7V5pFjiRnkc4VVGST/zr5Co5KKywNnVjYzkB7+U5PyUXDH1pOZ8AB4mufUvuEF4kyUnaNZWdvdGCyVgIxiVi5YFz+yM9g5ntPdWzbyqSjrT8AVatgoUAUAE0BaNWNQb2/AeOPciPKWTIUjtUc29nfXhVuYU9j2smRhaK2JwqAbm5kkPZGoQek7xPqrTlfS+VYGSfg2UaNX5F2+tI5/GvJ3dV8SZMpdlWjG+RYfVkcfjRXdVcQQukditqw+AnmiP0t119BwfXXpG+mt6TLkpenNkt9bgtFuXCj935LfYP4GtmF5Tlv2DJDaoa1XGiZ2wrbufhoHyue/B+K/YcceuvSrRjWj9mGdH6E0tFdwpPA29G4yO0doI6iORFcecHB6rIU3a5ribGAQQnFxODgjnGnJn8TyHnPVWxa0Okll7kEc+gYrrmR7QBQG7obRUt3MkEC70jnh2AdbE9SjrNYTmoR1mDozUbUuHRkWF8uZh8JKRxbuHYo6h6a49avKq9u7kYmptQ1u/6fbYjI90TArEPm/Okx3Z4d+KytqPSS27kDnIkniSSTxJPMk8ya7JkeUAUAE0A59mOzVVVLu9TedgGjhYcEHUzDrbrx1eNcy5um3qw3EG0BWiQKAKAKAKAKAg9ZtVLbSCbtxGCwHkuvB18G/DlXpTqypvMWCgar6PuNAXohlbpLG6YKsoGAknJN4fssfinqPDsraqzjXhrL4l9gSGs2yk31zJcSXrAueCiEEIo+KoO/wBX51jSu+jjqqJckZ7xy/xz/cr/AJ69Ovv6fUZD3jl/jX+5X/PTr7+kZPfePT+Nf7pf81Tr7+kZLpqLqTFotHCMZJHPlSMoBwPiqAOQHPxNa1avKq9pC014gWmtOyx7+5e4lviC2AqiAEIo+KoPSd5PeSa3KV2qcdVR9SkT7x3/AHx+4H+pXp1/+PqMnvvHD+OP3A/1Kdf/AI+oyHvHD+Ob7gf6lOv/AMfUZN3QuxqOCeKWS6MqxsGMZiADY5AnfPDODy6qxneuUWksDI060SBQBQBQBQBQBQBQGvf2STxtHKoZHGGB/wCeuqm08oGxUAvNt8TNYKBIsUfSr0jNvd+6AFGeJx6KjKhT6E1BuL2GSa1nikSMlW8uRTlVDEcR2EVC5LHsM1nnN17leR5IXjZ1DsT0ZXHIniAc8uVVEZLbeoGeS03pkiiCybud/LPkb3BRyAxjxNGEUc7Pro2TXyTRPAsbSZDuCVTOcAjnwPCmC5LNsK1inN01o7u8LRs6h2J6MoVHAniAd7lyoiMaGv2tiaMtTMRvyMdyJM43mPaewDifCqQRappTTPSztK5hjyXYuyRJujJVVHMgeJ76hkWLYfCVv36O4SVDCekUdJkDeG4w3hg8eHnoiMn9puoV7pG76WJ4liSNUQM7A9ZckAdpx5hRhCh0BoOW8ultYnAkYuAWZsfBgluPmqFOgNlurdzo63khuWRgX30KsTgEDeByO0ZrIxF3r9tGuby5Npo8usYfowY/1k7A4ODzVc5xjnjOQKhUU/T2rU1q4S9uFjlZN/DPK5wc8SQCM8DwqFOlNAmX3FBvFWm6BMkE7rNuDjyzgnj56yMTm3R2rj3lz0Md1E07s/DMwywJL8d3HbWJkZ6QW+0FdbomKyKofCuzI6nPBlPMHBHKqDp2xuOkjjfGN9FbHZvAHHrqmJ96AKAXe3b+az/XRf4qjKhLaJ1iuktn0fbZxcSFmCAmSTeVVKDsGF447TUKOXZJqA2j1a4uce6JF3Qg49EnPGetj144DAFVEbIL9In+g+M3sSjCKLrBpi6XR9jak7to8AdQufhCJG3gx+iccBw4g0KNnYtq5bwWguo36WWceU2MbgB4xAdWDnJPM1SMp/6Ql0Td20f7Kws/nd8Z9Ceuowiv6O0zpeCz6CKGVbXcbj7mbBR8lm38de8TvVCkx+j9/Lpv/H/+1qojH3L8U+BqkOcdlP8APkX1rj/C9RGTHzrhdmGxupF5pDIR4hTVMTmTVG4u4ZxLYxvJMiEeTGZCobgTgDh2ZrEyYa6aRvLiXfv1ZZujwA0ZQ7vHHknvJ41QdS6B/k1v/VR/4BVMTlrRem3sbxriMKXSSXG9yG8zDPmzUMi3alalXWmLj3Xe73QMwd3fgZ8ckQdSdWeWOWc5oQ6EUY4DlVIe0AUBTNrOhJr2wMNum/J0kbYyBwU5PE0KjQ2N6ry2NvN7qhVJmlJB8kkpuIAN4dWQeFRBjCqkFlto1Xur/wBy+5Y+k6Myb/lKMbwXHM9xqMqMZtQpLjQUFrIoS7gUtHkg4cE+TkdTDh5xQZKfsU09Pb3jWfRSPHIx6RQDmB14F26gOG6fAYzRBk5+kJoclbe7HJN6J+4OcofSCPPRhFl1Gee40EI3idZRBJEgYY6QBSI2Geogjn2GqQruxvU28sbqSS5i3EMO6DvKeO8Djge6oitjekGQfCqQSez7Ua+ttKx3E0O7EDMS28p+OrBeAOesVC5HHpWzE8MsR5SIyfaBFUggtjgntdLtD0bthXhnwP1e63B27BvJjv3qiKyx7YNSr2+vBJbQ76dCEzvKOOW4YJ7xQIbWiIikEKMMMsaKR2EKARVIJbUvZ7eRaSSW5t16ASSMSxRhx3ip3c94qFyPQCqQKAKAKAKAKAKAKAKA+EFoiM7Iiq0h3nIABY4xknrOBQGdxAsi7rqGXgcMARwORwPYQDQH0oCq3G0CyR2Qu2VJBwjEZBwcGtd3NNPGTpw0PdTipKO/tR8/fGsfnv8Adt+VOtU+Zn7Fu/pXmg98ax+fJ9235U61T5j2Ld8l5oPfGsfnSfdtU61T/UPYl3yXmj76E1ts55ujtw3SSZZsRkZwACzHHZgZPdWcK8JvCPG40ZcUIdJUSS70WevY55F6c1ggswpnfd3zhQASTjmcDq76wnUjD4jZtrStcNqms4Ij3w7H9433b/lXl1qnzNv2Nd/T6oPfDsf3jfdv+VOtU+Y9jXf0+qPPfEsf3j/dv+VOtU+Y9jXf0+qNvRWuVrcyrFCzs7ZIG4w4DmScVlCvCbwjyr6NuKENeosLvRAaP1mbR05s70kxr+pm453D8UN2gct7u415RrdHLUn4M3qlgrukri33/NHt44/BfYZldQyEMp4gg5B89bSeThyi4vD3mdUgUAUAUAUAUBRtoGuAgRreBszMMMw+SB5/2u7q51qXFdRWrHf9jt6K0a60lVqL3V6/0KUVzj64KAKAKAdGz7Vv3JBvyD4aUAv9Efsp5uvvrqW9LUjt3s+K0rfdZq4j8Md3b2krrJp+Kyi35DkngiDm57B+J6q9KlRU1lmraWlS5nqQ8XwQkNM6Vku5WllPlHkByUdSjuHrrlVJucss+3traFvTVOH/AK+Zo1gbAUAE0A3tmmrhtojPIMSzAYB/YTmB4nmfN2V0ralqRy97Pj9MX3T1Ojh8MfV8/wAEprlqyt9FjgsqZMbdmeanuOK9K1JVF2mro++laVM74vev3iKaw0pdaOlZFZo2U+XG3FT347+0c650ZzpPHofWVbe2vYKbWc7mt/72MuuitqKnhcwlT86M7w+ycEeutqF4vmRxa+gJrbSlnsex/j7Fns9crKXlOg7myp9dbEa9N7mcypo26hvg/DaSKaWgPKaI/wBtfzrPXjzNZ0Kq3xfkzCbTlsnxp4h/bX86jnFcTKNtWlug/JkJpHaDZRA7rmU9kYJz5zgV5Suaa45N2joe6qb447/3JSdPbQ7i4BSIdAh7DlyPrY4eb01q1LqUtkdh27XQlGk9ao9Z+n9lNrVO0FAFAFAW3Z3YwNMZriWNVi4qjMAWbqbj1D2+FbNtGOtrSe44+mK1VU+ipxb1t7S4cvH7Fv1i2iwQgrbfDSdvJF7y3X4D0itmpdRj8O1nItNC1qrzV92Pr5fkV2lNIyXMhlmYs59AHYB1Durnym5vLPqaFCnQhqU1hfu81KxPYKAKAvmz3U8zMtzOvwQ4xqf2z1Mfojq7a3Lahn35buB8/pbSagnQpPbxfLs7+Y166B8sFAQms2rEN8mJBuuB5Ei81/Mdxryq0Y1FtNyzvqtrLMN3FcGKPWLVW4siTIu9H+8QHd8/Wvn9Nc6pQlDfuPrrTSNG52ReJcn/ANcyDrxN8xMY7B6KF1nzPQoHICgyz2hAoAoAoAoAoAIoAoAoAoDOGJnYKgLM3AKoyT4Cqk28IxlKMIuUnhLiMnVHZ5ukS3mCeaw8wD2uev6vLxreo2uNs/I+av8ATWsnTobOcvxyGMBit0+dPaAwVuo8/bQGdAeEZ50BWNM6h2lxkhDE5/ajwPSvI+ivCdvCXYdO30tc0dmdZcnt/sqF/svnXPRTRyDqDAofaRWtKzktzOvS0/Sf+yDXdt/BB3Opd8nyDN3oVP414u3qLgb0NK2k/nx35NF9X7oc7ab7tj7BWPRT5M91fWz/AOSPmex6vXbcrab7BHtp0VTkw762W+pHzN+11HvpPkCv12UfjWatqj4GvPS9pH5s9yJ2w2XStgzTog6wilj6SQPUa9Y2b+ZmjV/yCC/1wb73j0/s+mlNlzjjbzBh82QYP2hw9VWVm/lZjQ/yCL2VYeK/D/JWb3U+9i527sO1MMPVx9VeEqFRcDp09KWtTdPHfsIuTR8y/GhlXxjcfhXm4yW9M2o16Ut00/FBHo+Zviwyt4RufwooyfBiVelHfNLxRJ2WqF7L8W3dR2vhR6+Pqr0VCo+Bq1NJ2tPfNPu2ln0VsvckG5mCjrSMZP2zwHor3hZv5mcyvp+KWKUPF/j+y+6F0Bb2gxDGFPW3Nj4seNbkKcYL3UcC4u61w81JZ+3kSdZmuFAYM3UOfs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 name="Picture 1" descr="_1_0B533FE40B533D60003198A965257DB3"/>
          <p:cNvPicPr>
            <a:picLocks noChangeAspect="1" noChangeArrowheads="1"/>
          </p:cNvPicPr>
          <p:nvPr/>
        </p:nvPicPr>
        <p:blipFill>
          <a:blip r:embed="rId5"/>
          <a:srcRect/>
          <a:stretch>
            <a:fillRect/>
          </a:stretch>
        </p:blipFill>
        <p:spPr bwMode="auto">
          <a:xfrm>
            <a:off x="6934200" y="6019800"/>
            <a:ext cx="1909235" cy="649288"/>
          </a:xfrm>
          <a:prstGeom prst="rect">
            <a:avLst/>
          </a:prstGeom>
          <a:noFill/>
          <a:ln w="9525">
            <a:noFill/>
            <a:miter lim="800000"/>
            <a:headEnd/>
            <a:tailEnd/>
          </a:ln>
        </p:spPr>
      </p:pic>
      <p:pic>
        <p:nvPicPr>
          <p:cNvPr id="16" name="Picture 2" descr="C:\Users\win7\Desktop\hitachi.png"/>
          <p:cNvPicPr>
            <a:picLocks noChangeAspect="1" noChangeArrowheads="1"/>
          </p:cNvPicPr>
          <p:nvPr/>
        </p:nvPicPr>
        <p:blipFill>
          <a:blip r:embed="rId6"/>
          <a:srcRect/>
          <a:stretch>
            <a:fillRect/>
          </a:stretch>
        </p:blipFill>
        <p:spPr bwMode="auto">
          <a:xfrm>
            <a:off x="3600450" y="5638800"/>
            <a:ext cx="2343150" cy="990600"/>
          </a:xfrm>
          <a:prstGeom prst="rect">
            <a:avLst/>
          </a:prstGeom>
          <a:noFill/>
        </p:spPr>
      </p:pic>
      <p:pic>
        <p:nvPicPr>
          <p:cNvPr id="5" name="Picture 2"/>
          <p:cNvPicPr>
            <a:picLocks noChangeAspect="1" noChangeArrowheads="1"/>
          </p:cNvPicPr>
          <p:nvPr/>
        </p:nvPicPr>
        <p:blipFill>
          <a:blip r:embed="rId7"/>
          <a:srcRect/>
          <a:stretch>
            <a:fillRect/>
          </a:stretch>
        </p:blipFill>
        <p:spPr bwMode="auto">
          <a:xfrm>
            <a:off x="2743200" y="3276600"/>
            <a:ext cx="2438400" cy="1143000"/>
          </a:xfrm>
          <a:prstGeom prst="rect">
            <a:avLst/>
          </a:prstGeom>
          <a:noFill/>
          <a:ln w="9525">
            <a:noFill/>
            <a:miter lim="800000"/>
            <a:headEnd/>
            <a:tailEnd/>
          </a:ln>
          <a:effectLst/>
        </p:spPr>
      </p:pic>
      <p:sp>
        <p:nvSpPr>
          <p:cNvPr id="5123" name="AutoShape 3" descr="Image result for ascend telecom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5" name="AutoShape 5" descr="Image result for ascend telecom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7" name="AutoShape 7" descr="data:image/jpeg;base64,/9j/4AAQSkZJRgABAQAAAQABAAD/2wCEAAkGBxQSEhUUERQUFBUVGBYbFRYWFxgbFxQXGRgaGhcVGRwcHygkGBolHBUZITEhJSkrLi4uGB8zODMsNygtLisBCgoKDg0OGxAQGzgiICQsLCwsODgsLDc0LDQsLC0sLCwsOC8sLCwsNCwsLCwsLDQsLCwsLCwsLCwsLCwsLCwsLP/AABEIAIgA2AMBEQACEQEDEQH/xAAcAAACAwEBAQEAAAAAAAAAAAAABgQFBwMCAQj/xABGEAABAwICBQYKBwYGAwAAAAABAAIDBBEFIQYHEjFRE0FxgZGxIjIzNGFykqGy0SRCUlRigsEVF1OT4fAUFiOzwtJzovH/xAAaAQADAAMBAAAAAAAAAAAAAAAABAUBAgMG/8QAOREAAQMCAwUFBgUEAwEAAAAAAAECAwQRBSEyEjFhcZETFDNRUhUiQaGx8EJygYLRNGKi8ZLB4VP/2gAMAwEAAhEDEQA/ANuWDAIAEACABAAgAQAIAEACABAAgAQAIAEACABAAgAQAIAEACABAEHEcYgg8rI1p+ze7uwZrvDSyzaG3F5qqKHW6wq4lrCaMqeMu/E82HU0ZnrIVaHBVXOV1uCEmbG0TKJt+KlVg2kdRNVxcpIbF1tluTdx3gb+tNVFDDFTu2UztvE6evnlqW7TsvL4GnLzB6o+IAFgwCABAAgAQAIAEACABAAgAQAIAEACABAAgAQAIAEARK7FIYReWRrfQTn2LtFTyS6G3OMtRFFrdYWMS1gRNygY6Q8XeC35n3KpDg0js5FsS5sajblGlxWxLSypmyL9hv2Y/B9+/wB6qw4bTxfC68STNidRLleycCjJT4gfEGCx0edaphP4wl6tLwP5DNGtp28zaF4o9wfEACwYBAAgAQAIAEACABAAgAQAIAEACABAAgAQByqqpkbdqR7WN4uIA963ZG962al1NHyMjS71sgtYlp3BHcRB0p9Hgt7T8lThwiZ+b/dQmT4xCzJnvL8hUxLTSpluGuETeDN/WTn3KtDhUEe9NpeJImxaokyRdlOAvSSFxJcSSd5JuT0lUURESyE1VVy3U8rJgEACABAEzBz9Ih/8jPiC41HhO5L9DtT+Mzmn1NtXiD3Z8QALBgEACABAAgAQAIAEACABAAgAQAIA8yyBoJcQ0DeSQAOsrZrVctkS5hzkal1WwvYlppTRXDXGV3Bm72tyoQ4VPJvTZTiTpsVp49y7S8BVxLTuokuIg2Jvo8J3acuwKtDhELM3+8vyJE2MzPyYmynz+/0FqpqXyO2pHOeeLiT/APFTZG1iWalkJb5HyLd63OK3NAQAIAEACAJFJQySm0THvP4QT28FzklZGl3qiHWOGSRbMaqjPhugUz85nNiHDxne7L3qXNjETcmJtfIqQYNK7ORdkasL0QpoCDsmRwsQ55vYjnAGQUmfE55cr2TgV4MMghztdeJfpAoggAWDAIAEACABAAgAQAIAEACAAm29Z3gUeJaWUsNxyge4fVj8L3jIdqehw2ol/DZOIjNiVPF+K68BVxLT+V2UDGxj7TvCd8h71WhwaNuci3+n8kifGpHZRpZPmK9diEsxvK9z+k5DoG4KpFDHElmJYlSzySrd7rkVdTiCABAAgAQB2pqV8htGxzzwaCe5aPkYxLuWx0ZG962Ylxlw3QSd+cpbEOB8J3YMvepk2LwsyZ7xThweZ+b/AHRpw3QmmizcDK7i85dTRl23UqbFZ5Mk91OBWhwmnjzd7y8SwrcXpaRtpJIouDARtdTRn7lKlnai3e7MddLFCllVEFTFNZsbcqeJ0h+0/wAFvZvPuST69qaUuJSYm1NCXOGiWl1TVVGzKWBtgbMBA8YC2ZOWa1gqXyPsppTVckslnGjKkVwQALBgEACABAAgAQAIAFkCpxLSSmguHytLh9VnhO67butNw0M8ubW5cchSavgiyc7PqKuJawXG4p4wPxPzPU0fNVYcFamcruhJnxtd0TeorYjjM8/lZHOHDc3sGSqw0sUOhtiTNVzTa3XICYFgQAIAEACAOtPTvkNo2ueeDQSfctXvaxLuWxuyNz1s1LjFhug9RJYyWiH4s3dg/VTZsWgZk33lKUOETvzd7qDVhug1NHnJtSn8Rs32R+pKlTYvO/JvuoVocIgZm73lGOnp2sGyxrWjg0ABTXvc9buW5TYxrEs1LHRaGxmmsfHp45RFG8saRnbf2qbWTPa7ZRSRXzva7ZatjPCbkk5k7yd5U4lHxADXq286Pqj42puj8QdoPFNkVk9ACABYMAgAQAIAEAV+JY3BB5WVoP2Rm4/lGaZhpJptDf4F5quGHW631FbEtYIFxTx3/FJu9kb+0KrDgq75XdCTPjaJlE2/MVcR0iqJ78pK6x+q3wW9g39aqw0UEWlpJmr55dTsiqTYmCABAAgAQB7hhc82Y0uPAAk+5auc1qXctjZrHOWzUuMWG6FVMti8CJvF/jeyM+2ynTYrBHk1dpeBShwmokzd7qcf4GnDtBKdljKXSngTZvYMz1lSpsYmfkz3fqVocHgZm/3i6dPT0zbXjiA5hYKVLOrlu91ygnZRJZLILOMaxIY7iEGQ8RuSMla1NOYpLiDG5NzFSp07qpZG2cI23GTRmekpRauRy+QktdK9yfBDV8MkLomk5m2arMW7ULca3alyUtjcx/WcfpQ6D3qRW6yDiHiCgkxEEANmrbzo+qPiCbo/EHaDxDY1ZPQAgAWDAIAiV+JwwC8sjWdJzPQBmepdoqeSVbMbc5S1EcSXe6wrYlrAjbcQRl/4neCOzf3KrDgz1zkWxJmxqNuUaXFbEdKqqa4dJsNP1Yxsjt3nrKqw4dTxbm3Xj92JM2JVEu91k4fdylJvmd6eEVW58QYBAAgAQB6jjLjZoJPAC5WFVES6myNVy2RLl/huh1VLYlnJN4vNj7O/uU+bFKePct14fdihDhVRJvTZTiNOHaAwMsZnOlPDxW+7P3qVNjMrso02fmpWhwaFviLtfIZqOhjiFomNYPwgBTJJXyLd63KkcTI0sxLEhcjoLWnte+GmLo3Fp4hLVT1ay6ClbI5kd0MbqKl8hu9znH0lR1cq7zz7nOdvU4rUwdKfx2+s3vWW70Mt3ob9g3kWdA7gr8ek9PDoQmrc6GPazPO+o96j1msg4h4gopQRBADZq386PQ34gm6PWO0HiGxqyegOFbWMibtyuDG8T3LeOJ8jtliXU5yysjbtPWyCxX6fQNyia6Q8fFb781UiwaZ2tbEqXGYW6EVRWxPTGpmyDuSb9lmR63b+5VYcLp496bS8SVPitRJuXZTgUEjy43cSTxJuVQRERLITnOVy3VbnlZNQQAIAEAfWtJNgCSdwG9YVUTNTKIqrZC8w7RKqmsRHsNP1pDsjs3nsSM2JU8X4rrw+7D8OGVEv4bJx+7jThugETc53ukPBvgt+alTYzI7KNLfMrQ4LG3ORb/IY4aWnpW3a2OJo3k2Ha45lSpqiSTOR1ypHDFCnuoiFHimsCkiuGF0x/APB9o5Hqukn1UbOJykrYmcRPxbWLUSXETWxN7XdN/6JOStcukQlxFztKWGvV7WyTR7cri5xBuTb7RHNkmqZyuS6jlG9XpdRwTQ8J+tA/Qz6ze9J1vhiGI+EZApBCBAHuDxm+s3vWU3oZbvQ37BPIs6B3BXotJ6aHQhOXQ6mO6zPO+o96j1niEHEPFFJKCIIAa9XHnR6G/GE1Saxyg8Q2RWj0Il6zz/pQ+ufhVrBPEfy/wCyHjnht5mdr0Z5oEACABAH0IMlxh2i9TNbZjLWn6z/AAR78z1ApKbEKeLe668Mx2HDqiXc2ycchqw3V8wZzyF5+yzIdu8+5SpsacuUbbcytDgjEzkdfkM9BhMEAtFGxnp3uPSTmVKmqZZdbrlWGmhh0NRCcuB3PEzrNJ4A9yF3GF3GDaQYg+aZ5c5xAcQASbC2W7qUOeRVda55yolc56pcrFwFwQBrGrDyA6HfGVXo9P6Fyg0JyHdOFATdaR+h/nZ3pOu8Mn4j4RkSkEMEAe4PGb6w71lN6GW70N9wLyLOgdwV6LSemh0IT10OpjuszzvqPeo9Z4hBxDxRSSgiCAGrVz511N+NqapNY5Q+IbMrR6ESdZ5/04fXd3BW8E1v5IQsc0M5qZ4vRHmwQBaYdo9UT+Tidb7TvBb2lKzVsEWpw3DQzy6WjTh2r3cZ5fyxj/kfkpU2NfCNvUrQ4J8ZXdBnosGpqYXZGxtvrOzd2nPsUmetml1uy+RVhpIINLf5IWLaY00F/C23fZaP7skHzsabSVUbN6idimseV1xCGxjj4zvklH1vkIyYj6SLotjE01WwySPdtXFnHLmN7DJYglV7szFNO6R91U1xUyucqo+A71T3LV25TDtKn59r/Kv9Z3eoMutTzE2tSOuZzBAGs6sPIDod8ZVej0/oXKDQnIdk4UBM1p+afnZ3pOu8Mn4j4RkakEMEAe4PGb6ze9ZTehlu9DfcC8gzoHcFei0npodCE9dDqY9rN866j3qRWayDiHiCikxEEANOrnzr8o+NqapNY5Q+J9+Zs6tHoRV08wqWobC2Fu0Q518wAMhvJVXC6iOBXrItskJOK00k6MSNL5qVGHavXb55QPwsz95+Sbmxpu6NvUShwR2+V3QacP0dpqfNsbbj6783dRO7qUqaunl1Oy6FaGhp4c2tz81LcHgkxwEAZbrRrZBO1oe4N2RkDlvPNxy3qdWvci5KSMRe5FREUQyb71NJR8QAwaD+dxesfhKbpNQ7Q6zb1ZL5yrPJv9V3ctXblNX6VPz9iZvLJ6zu9QZdanmZtakZczmCANZ1YeQb6rv9xyr0elORcoNCch2ThQEzWn5p+dnekq7wyfiPhGRqSQwQB0p/Hb6ze8LKb0Mt3ob5gfkWdA7gr0Wk9NDoQnrodTINZw+lDoPepFbrIWIeIJ6TEAQA06ufOvyj42pqk1jlD4n35mzq0ehI1fXMhYXyGwAJ4k9A51q5yNS6mrnI1LqIOJ6y+aCOw4usXdgNh2lIvrmppJsmJNTSgqV2lFRO7w3kNzsGkt5jbcUqtS97s9wktXI92a5Gu6OPJgbf+8gf1VaPSXIl90tFudDJNah+lD1G971LrtRFxLUglpAmggBi0FH0uL1v+JTlJqHqHWbaq5eOdSPAd6p7lh24w7cp+e67yj/Wd3qDLrU8xLrU4LmcwQBrWrHzdvqu/wBxyr0elORcoNCch1ThQE7WiPon5mpOt8MQxHwjIVIIQIA60o8NvrDvWzd6GW6kN9wYf6LegdwV6LSenh0E1bnQyHWh50PVPeFIrdZCxHxBOSYgCAGrVx51+UfG1NUmscofENlVo9CVekWE/wCJiLA7ZJBF+m36gLnIzaSxylj20sIkmrKU7pYuxw9yRWhv8SauGqvxPUOrKQG/LM5+YkZi3D0obQ2W9wbhqot7miYbSckwNve39/oqDUslioxuyliSsmwm6YaGOrJRIyRrbCxBB9PzKVqKbtVvcSqqRZluii/+7Gb+LH2n/qlu4L5insx3mA1YzfxY+0/9VnuC+YezF8y30d0Ekp5myOlYQ36oBuesrvFS9mt7jMFGsa3uPabHz44XBCAM3rdWj3Pc5szACSQNkm1+tT30SuW9yVJhyude5w/dfL/Hj9g/NadwXzNPZbvUH7rpfvEfsO+aO4O8zHst3qHLRPAXUkYY57X2BFwCN7i7n6U7BEsaWVShTwLEllW5fLsMlPpVgxq4DE1waTuJ3e5cZ4u0bY4VMPas2UEM6sJ+aaLscke4P8yZ7Mf6kPn7sKj+ND/7fJHcH+aB7Mk9SHel1ZzNcC6aOwN8g5ZbQORb3Nm4a9FurjSaWHYaG77Kk1LJYrMbspY6rJsJ2l2hjqyQPbI1luIJvu4dCTnpVlddFEKmiWZ20i2KD910v3iP2D81w7g7zFfZbvUA1XS/eI/Yd80dwd6g9lu9Rd6LaDOpJeUdK1+4WDSMr3/QLtBSLG66qM09CsTtpVuOqeKJUaU1zoYHOZk7dfhkdyZpImySojhSsldHEqtMu/blT94m/mO+a9Z3SD0J0Q8j3uf1r1UP25U/eJv5jvmjukHoTogd7n9a9VD9uVP3ib+Y75o7pB6E6IHe5/WvVS5wemxCpYXxTS7INrulcLkb7Z5pOofRQO2XsS/5UHqaKuqG7THrb8ylZV4nVxPcx887XNNiOUd80zHT0z2o5rEsvBBSSepjcrHPW6cVOP7cqfvE38x3zW/dIPQnRDTvc/rXqpY4Sa+pvyMs5A3uMrg0ei5KXnSjg1tTog1TpWz6HL/yUsG4XiByZVbZ+y2pJPel1nok1R2/aMpS1y7pL/vUpazEayJ5ZJNO1w3gyO+adjgpZG7TGIqckEJJqqJ2y97kXmpw/blT94m/mO+a37pB6E6Ic+9z/wD0Xqpd0VBiUjdvlZWN4yTOblxzN0jJLQsds7KKvBqKPxQV727W0qJxcqHSbC8SDS5sz5AP4c5d+qw2egVbKxE5tNnU1ejdpHqvJylC7G6oGxnnBG8GR+XvTyUlOv4E6IT1qqhMle7qpMwmpral/JxTzF1iTeVwAAtnv9IXKeOkgbtvYluSHanfVzv2GPW/5lLV2E4iDY1JB4GoPzSiVFCu6P8AxG1pa9Mlk/zUh4lHXQM231LiLgeDOSc/RddoVpJXbLY/8TlMyshbtOky/MpU/typ+8TfzHfNN90g9CdEEu9z+teql0KLEuQE4llLC0OAEri7ZOd7X4ZpLtKHteyVqX3aUsP9jX9l2qOW1r6luU8WMVTnBoqJruIA/wBR28mw5046lp2oqqxOiCTamocqIj1z4qT8adXUrmtlnlu4XGzK49POl6dKSoRVYxMv7UGKnvlOqI965/3KV4xup+8TfzHfNM90p/QnRBXvdR616qMRwbEwAXTubfjUEfqp3eaBdzL/ALSmtJiCb32/cpznwvE2t2hLK8fgmJPZdbNnw9y22UTm01dS4g1t0cq8nKULsbqgbGecEbxyj8venkpKdfwJ0QnrVVCZK93VS70Nxmd1S1r5ZHtdkQ9znDpzO9IYlTRNgVWtRF4IUMMqZXT2c5VTiqmmLzR6gXtOPNus/C5O4f4335iGI+Cv38DKF7A8aCAJuDYa6pmbEz6xzP2W87lxqJ2wxq9wxTU7p5EjaaNjdJUMbBFQtAZEQ4naA2rbmniDmTxuvOU0kD1e+oXN2W75/wAHpqmOdiMZTpk3Pf8AL+SBp5gpliFS1uy9jRyrd/g8ct5bx4dC74XVJG/sVXJVy++ItitJ2kfbomaJny/8M7XojzQ4aM4lJBSycpTulpXF205pAIuA12XOMvR0qRWwMlnTZfZ6Wt9ULVDPJFTu249qNb3X5KfaBmHSSMMMk9PJtDYJ5nc2eY96xKtaxi7aI9Pj95GYkoXvRY1Vjvh95kHTfD5opmuml5bbb4L7Bps36pA3Wv713w2aKSNUjbs23pzF8UgljkRZHbV9y8iFooxjqyESW2drn3E2OyPasu1crkp3q3fb/fyOOHo1aliP3X/18y81mTScuxhJ5PYBaPql1ztH0nd/ZSWDNZ2SuTfcext7+1Rq6bFJovNUNnApfHINwfFI/FzW9KdrWwrFebd8/wBBGgfOkqJBvXp+pGxvlOXk5cASbXhgWtf0WXSm2Oyb2em2Ryqu07Z3aar5l9q087d/4nfExIYz4CfmT6KUME/qF/Kv1Q7aRih/xMvLGp29rwtgM2b2G661o+99g3Y2bWyvc3re59u7tNq987WsL+KilsP8Ny+1fPlNm1vRbO6fg7xde1tbhcnT92snY3vxsVqZFTUKjFnUuH0srQD4MAIPO0szHoXmGU7Z6uRi+bvqesfUup6ON6eTfoVlTgsdUY6uit47DLHuIO0C425iOcc+8JllU+BHU8/ktlFXUkdQrain80uhx1oeUh9V3eFvguh/NDnjutnJRLh8ZvSO9WXblIbdSD9rQ8nB6z+4KDgut/6Hosd0M5qUmr+WQVbWsJ2SHbY5rAbz127U9irWLTqrt/wEMIc9KhEbutmedYDGisds2za0ut9r52ss4Urlp0v5rYxi6NSpXZ8kvzOOhPnbEYp/Tqa4V/UIa0vJnryu0gw8zwuY2wdzX3brfqu9NKkUiOXcL1MSyxq1N5n/APkSr4R+3/Rei9r0/Hoeb9jVPDqH+RavhH7f9Ee16fj0D2NU8Opb6PYJW0heWRwuLwBdz8xa+63T7kpV1dLUoiOVUtwHqOjq6a6tRFvxKuo0LrHuc9+wXOJJO3vJTLMVpWNRrb2TgKPwmqe5XOtdeJb4BhVfSNexrIXsfnsufkDaxOXEW7EpVVNHUKjlVUVOA5R01ZTNVqIiovEpXaDVZPixjofknUxen49BFcHqVX4dS3wXCMQpgWMETo3b2Pddue/oulKmqop12lui+aIO0tLXU6bKWVF+CqTIsOqWO2o6Oja/mdc5HiOC4ungcmy6VyodmwTtXabE1FKnFtGa+pfty8mTawAcAGjgAm4K+jgbssv0E6jD62d209U6kIaDVY3Bntrt7XpuPQ4Jg9Snl1GOKlxAsDJ4qedo3coc+3j6VOdLR7W1G5zV4FNsdbs7MjWu5noUtcxpbTwUsF95Yc1jtaRy3ke53Mz2dW1tomNbyFyXQmscS52wSTckvzJPPuVFuK0zUsl7ciY7CKpy3W1+ZPwLRyupZeUjbESWlpDnZEGx5vSAuFVXUlQzYcq+e4YpKCrppNtqIuVt5azUdU9xc6konOO8m5J6Uq2WnalkkeiDroqhy3WJlyFiWBVM0ZYKWkjvbwmZOFjfIrtDWQRv2u0cvMXno55WbKRtTihTf5Fq+Eft/wBE57Xp+PQQ9jVPDqXNfg9dLTR07mQhsezZwfmQ0WCTiqqSOZ0yKt1v8PMfmpayWBsKolkt8fIi4Lo5X0sm3FyeeTml/guHAj9V1qK6jnZsvv03HGmoK2nftMtxz3nfSLA62rc1z2Qt2QQA1/HM71zpKykpmqjVVb8DpWUdXVORXIiW4lSNBqsZ2j9v+ib9r03HoJ+x6lPLqNVRHXSACWmpJNndtEnpPoUtrqRiqrHuQrubVvREfG1f1ORp8Qa0iGGlhvvLN627SjVbyOc7maqytRLRta3kLkuhNY5xc7Yc4m5JfmTxVFuK0rUsl7ciW7CKpy3WyrzLPRnRKohnbJJsBreDrnoSldiMM0SsZe43Q4bNDKj32tzH1Q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128" name="Picture 8" descr="C:\Users\user.dell\Desktop\ascend.png"/>
          <p:cNvPicPr>
            <a:picLocks noChangeAspect="1" noChangeArrowheads="1"/>
          </p:cNvPicPr>
          <p:nvPr/>
        </p:nvPicPr>
        <p:blipFill>
          <a:blip r:embed="rId8"/>
          <a:srcRect/>
          <a:stretch>
            <a:fillRect/>
          </a:stretch>
        </p:blipFill>
        <p:spPr bwMode="auto">
          <a:xfrm>
            <a:off x="1066800" y="3124200"/>
            <a:ext cx="1295400" cy="838200"/>
          </a:xfrm>
          <a:prstGeom prst="rect">
            <a:avLst/>
          </a:prstGeom>
          <a:noFill/>
        </p:spPr>
      </p:pic>
      <p:pic>
        <p:nvPicPr>
          <p:cNvPr id="5129" name="Picture 9" descr="C:\Users\user.dell\Desktop\vodafone-logo-wide.jpg"/>
          <p:cNvPicPr>
            <a:picLocks noChangeAspect="1" noChangeArrowheads="1"/>
          </p:cNvPicPr>
          <p:nvPr/>
        </p:nvPicPr>
        <p:blipFill>
          <a:blip r:embed="rId9" cstate="print"/>
          <a:srcRect/>
          <a:stretch>
            <a:fillRect/>
          </a:stretch>
        </p:blipFill>
        <p:spPr bwMode="auto">
          <a:xfrm>
            <a:off x="304800" y="1981200"/>
            <a:ext cx="2209800" cy="838200"/>
          </a:xfrm>
          <a:prstGeom prst="rect">
            <a:avLst/>
          </a:prstGeom>
          <a:noFill/>
        </p:spPr>
      </p:pic>
      <p:pic>
        <p:nvPicPr>
          <p:cNvPr id="5130" name="Picture 10" descr="C:\Users\user.dell\Desktop\lg images.jpg"/>
          <p:cNvPicPr>
            <a:picLocks noChangeAspect="1" noChangeArrowheads="1"/>
          </p:cNvPicPr>
          <p:nvPr/>
        </p:nvPicPr>
        <p:blipFill>
          <a:blip r:embed="rId10"/>
          <a:srcRect/>
          <a:stretch>
            <a:fillRect/>
          </a:stretch>
        </p:blipFill>
        <p:spPr bwMode="auto">
          <a:xfrm>
            <a:off x="5867400" y="3581400"/>
            <a:ext cx="2433638" cy="638175"/>
          </a:xfrm>
          <a:prstGeom prst="rect">
            <a:avLst/>
          </a:prstGeom>
          <a:noFill/>
        </p:spPr>
      </p:pic>
      <p:pic>
        <p:nvPicPr>
          <p:cNvPr id="6145" name="Picture_x005f_x005f_x005f_x0020_1" descr="cid:image001.jpg@01CA5F06.B396D6D0"/>
          <p:cNvPicPr>
            <a:picLocks noChangeAspect="1" noChangeArrowheads="1"/>
          </p:cNvPicPr>
          <p:nvPr/>
        </p:nvPicPr>
        <p:blipFill>
          <a:blip r:embed="rId11"/>
          <a:srcRect/>
          <a:stretch>
            <a:fillRect/>
          </a:stretch>
        </p:blipFill>
        <p:spPr bwMode="auto">
          <a:xfrm>
            <a:off x="1066800" y="4686300"/>
            <a:ext cx="1704975" cy="495300"/>
          </a:xfrm>
          <a:prstGeom prst="rect">
            <a:avLst/>
          </a:prstGeom>
          <a:noFill/>
          <a:ln w="9525">
            <a:noFill/>
            <a:miter lim="800000"/>
            <a:headEnd/>
            <a:tailEnd/>
          </a:ln>
        </p:spPr>
      </p:pic>
      <p:pic>
        <p:nvPicPr>
          <p:cNvPr id="23" name="Picture 2" descr="C:\Users\user.dell\Desktop\pwd.gif"/>
          <p:cNvPicPr>
            <a:picLocks noChangeAspect="1" noChangeArrowheads="1"/>
          </p:cNvPicPr>
          <p:nvPr/>
        </p:nvPicPr>
        <p:blipFill>
          <a:blip r:embed="rId12"/>
          <a:srcRect/>
          <a:stretch>
            <a:fillRect/>
          </a:stretch>
        </p:blipFill>
        <p:spPr bwMode="auto">
          <a:xfrm>
            <a:off x="355600" y="5575300"/>
            <a:ext cx="2387600" cy="914400"/>
          </a:xfrm>
          <a:prstGeom prst="rect">
            <a:avLst/>
          </a:prstGeom>
          <a:noFill/>
        </p:spPr>
      </p:pic>
      <p:pic>
        <p:nvPicPr>
          <p:cNvPr id="6" name="Picture 1" descr="C:\Users\user.dell\Desktop\images.jpg"/>
          <p:cNvPicPr>
            <a:picLocks noChangeAspect="1" noChangeArrowheads="1"/>
          </p:cNvPicPr>
          <p:nvPr/>
        </p:nvPicPr>
        <p:blipFill>
          <a:blip r:embed="rId13"/>
          <a:srcRect/>
          <a:stretch>
            <a:fillRect/>
          </a:stretch>
        </p:blipFill>
        <p:spPr bwMode="auto">
          <a:xfrm>
            <a:off x="6324600" y="1676400"/>
            <a:ext cx="1869011" cy="12287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75"/>
            <a:ext cx="9144000" cy="523220"/>
          </a:xfrm>
          <a:prstGeom prst="rect">
            <a:avLst/>
          </a:prstGeom>
        </p:spPr>
        <p:txBody>
          <a:bodyPr wrap="square">
            <a:spAutoFit/>
          </a:bodyPr>
          <a:lstStyle/>
          <a:p>
            <a:pPr algn="ctr">
              <a:buNone/>
            </a:pPr>
            <a:endParaRPr lang="it-IT" sz="2800" b="1" u="sng" dirty="0">
              <a:solidFill>
                <a:srgbClr val="00B0F0"/>
              </a:solidFill>
              <a:latin typeface="Arial" pitchFamily="34" charset="0"/>
              <a:cs typeface="Arial" pitchFamily="34" charset="0"/>
            </a:endParaRPr>
          </a:p>
        </p:txBody>
      </p:sp>
      <p:sp>
        <p:nvSpPr>
          <p:cNvPr id="4" name="Text Box 26"/>
          <p:cNvSpPr txBox="1">
            <a:spLocks noChangeArrowheads="1"/>
          </p:cNvSpPr>
          <p:nvPr/>
        </p:nvSpPr>
        <p:spPr bwMode="auto">
          <a:xfrm>
            <a:off x="571504" y="191136"/>
            <a:ext cx="7643834" cy="553998"/>
          </a:xfrm>
          <a:prstGeom prst="rect">
            <a:avLst/>
          </a:prstGeom>
          <a:noFill/>
          <a:ln w="9525">
            <a:noFill/>
            <a:miter lim="800000"/>
            <a:headEnd/>
            <a:tailEnd/>
          </a:ln>
          <a:effectLst/>
        </p:spPr>
        <p:txBody>
          <a:bodyPr wrap="square">
            <a:spAutoFit/>
          </a:bodyPr>
          <a:lstStyle/>
          <a:p>
            <a:pPr algn="ctr"/>
            <a:r>
              <a:rPr lang="en-US" sz="3000" u="sng" dirty="0">
                <a:solidFill>
                  <a:schemeClr val="accent6">
                    <a:lumMod val="75000"/>
                  </a:schemeClr>
                </a:solidFill>
                <a:latin typeface="Impact" pitchFamily="34" charset="0"/>
              </a:rPr>
              <a:t>Infra</a:t>
            </a:r>
            <a:r>
              <a:rPr lang="en-US" sz="3000" u="sng" dirty="0">
                <a:solidFill>
                  <a:srgbClr val="3333FF"/>
                </a:solidFill>
                <a:latin typeface="Impact" pitchFamily="34" charset="0"/>
              </a:rPr>
              <a:t>structure</a:t>
            </a:r>
          </a:p>
        </p:txBody>
      </p:sp>
      <p:sp>
        <p:nvSpPr>
          <p:cNvPr id="5" name="Text Box 11"/>
          <p:cNvSpPr txBox="1">
            <a:spLocks noChangeArrowheads="1"/>
          </p:cNvSpPr>
          <p:nvPr/>
        </p:nvSpPr>
        <p:spPr bwMode="auto">
          <a:xfrm>
            <a:off x="304800" y="1138466"/>
            <a:ext cx="8610600" cy="861774"/>
          </a:xfrm>
          <a:prstGeom prst="rect">
            <a:avLst/>
          </a:prstGeom>
          <a:noFill/>
          <a:ln w="9525">
            <a:noFill/>
            <a:miter lim="800000"/>
            <a:headEnd/>
            <a:tailEnd/>
          </a:ln>
          <a:effectLst/>
        </p:spPr>
        <p:txBody>
          <a:bodyPr>
            <a:spAutoFit/>
          </a:bodyPr>
          <a:lstStyle/>
          <a:p>
            <a:pPr>
              <a:spcBef>
                <a:spcPct val="50000"/>
              </a:spcBef>
            </a:pPr>
            <a:r>
              <a:rPr lang="en-US" b="1" dirty="0">
                <a:solidFill>
                  <a:srgbClr val="00B0F0"/>
                </a:solidFill>
                <a:latin typeface="Arial" pitchFamily="34" charset="0"/>
                <a:cs typeface="Arial" pitchFamily="34" charset="0"/>
              </a:rPr>
              <a:t>SIPL</a:t>
            </a:r>
            <a:r>
              <a:rPr lang="en-US" dirty="0">
                <a:solidFill>
                  <a:schemeClr val="tx1">
                    <a:lumMod val="75000"/>
                    <a:lumOff val="25000"/>
                  </a:schemeClr>
                </a:solidFill>
                <a:latin typeface="Arial" pitchFamily="34" charset="0"/>
                <a:cs typeface="Arial" pitchFamily="34" charset="0"/>
              </a:rPr>
              <a:t> </a:t>
            </a:r>
            <a:r>
              <a:rPr lang="en-US" dirty="0">
                <a:solidFill>
                  <a:srgbClr val="000099"/>
                </a:solidFill>
                <a:latin typeface="Arial" pitchFamily="34" charset="0"/>
                <a:cs typeface="Arial" pitchFamily="34" charset="0"/>
              </a:rPr>
              <a:t>is fully geared to establish communication and collaboration between clients and teams - onsite, offsite and, using best practices available today.</a:t>
            </a:r>
            <a:br>
              <a:rPr lang="en-US" sz="1400" dirty="0">
                <a:solidFill>
                  <a:schemeClr val="tx1">
                    <a:lumMod val="75000"/>
                    <a:lumOff val="25000"/>
                  </a:schemeClr>
                </a:solidFill>
                <a:latin typeface="Arial" pitchFamily="34" charset="0"/>
              </a:rPr>
            </a:br>
            <a:endParaRPr lang="en-US" sz="1400" dirty="0">
              <a:solidFill>
                <a:schemeClr val="tx1">
                  <a:lumMod val="75000"/>
                  <a:lumOff val="25000"/>
                </a:schemeClr>
              </a:solidFill>
              <a:effectLst/>
              <a:latin typeface="Arial" pitchFamily="34" charset="0"/>
            </a:endParaRPr>
          </a:p>
        </p:txBody>
      </p:sp>
      <p:pic>
        <p:nvPicPr>
          <p:cNvPr id="9" name="Picture 8" descr="IMG-20150105-WA0005.jpeg"/>
          <p:cNvPicPr/>
          <p:nvPr/>
        </p:nvPicPr>
        <p:blipFill>
          <a:blip r:embed="rId2" cstate="print"/>
          <a:stretch>
            <a:fillRect/>
          </a:stretch>
        </p:blipFill>
        <p:spPr>
          <a:xfrm>
            <a:off x="3214678" y="2000240"/>
            <a:ext cx="2500330" cy="2857520"/>
          </a:xfrm>
          <a:prstGeom prst="rect">
            <a:avLst/>
          </a:prstGeom>
        </p:spPr>
      </p:pic>
      <p:pic>
        <p:nvPicPr>
          <p:cNvPr id="10" name="Picture 9" descr="IMG-20150105-WA0007.jpeg"/>
          <p:cNvPicPr/>
          <p:nvPr/>
        </p:nvPicPr>
        <p:blipFill>
          <a:blip r:embed="rId3" cstate="print"/>
          <a:stretch>
            <a:fillRect/>
          </a:stretch>
        </p:blipFill>
        <p:spPr>
          <a:xfrm>
            <a:off x="71406" y="2000240"/>
            <a:ext cx="3043268" cy="2928958"/>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816600" y="2044700"/>
            <a:ext cx="2743200" cy="283209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0" y="357166"/>
            <a:ext cx="9144000" cy="523220"/>
          </a:xfrm>
          <a:prstGeom prst="rect">
            <a:avLst/>
          </a:prstGeom>
          <a:noFill/>
          <a:ln w="9525">
            <a:noFill/>
            <a:miter lim="800000"/>
            <a:headEnd/>
            <a:tailEnd/>
          </a:ln>
          <a:effectLst/>
        </p:spPr>
        <p:txBody>
          <a:bodyPr wrap="square">
            <a:spAutoFit/>
          </a:bodyPr>
          <a:lstStyle/>
          <a:p>
            <a:pPr algn="ctr">
              <a:spcBef>
                <a:spcPct val="50000"/>
              </a:spcBef>
            </a:pPr>
            <a:r>
              <a:rPr lang="en-US" sz="2800" b="1" u="sng" dirty="0">
                <a:solidFill>
                  <a:srgbClr val="00B0F0"/>
                </a:solidFill>
                <a:latin typeface="Arial" pitchFamily="34" charset="0"/>
                <a:cs typeface="Arial" pitchFamily="34" charset="0"/>
              </a:rPr>
              <a:t>Contact Information</a:t>
            </a:r>
            <a:endParaRPr lang="en-US" sz="2800" u="sng" dirty="0">
              <a:solidFill>
                <a:srgbClr val="00B0F0"/>
              </a:solidFill>
              <a:latin typeface="Arial" pitchFamily="34" charset="0"/>
              <a:cs typeface="Arial" pitchFamily="34" charset="0"/>
            </a:endParaRPr>
          </a:p>
        </p:txBody>
      </p:sp>
      <p:sp>
        <p:nvSpPr>
          <p:cNvPr id="8" name="Text Box 48"/>
          <p:cNvSpPr txBox="1">
            <a:spLocks noChangeArrowheads="1"/>
          </p:cNvSpPr>
          <p:nvPr/>
        </p:nvSpPr>
        <p:spPr bwMode="auto">
          <a:xfrm>
            <a:off x="304800" y="1371600"/>
            <a:ext cx="8358246" cy="3970318"/>
          </a:xfrm>
          <a:prstGeom prst="rect">
            <a:avLst/>
          </a:prstGeom>
          <a:noFill/>
          <a:ln w="9525">
            <a:noFill/>
            <a:miter lim="800000"/>
            <a:headEnd/>
            <a:tailEnd/>
          </a:ln>
          <a:effectLst/>
        </p:spPr>
        <p:txBody>
          <a:bodyPr wrap="square">
            <a:spAutoFit/>
          </a:bodyPr>
          <a:lstStyle/>
          <a:p>
            <a:pPr algn="ctr" defTabSz="852488"/>
            <a:r>
              <a:rPr lang="en-US" b="1" dirty="0">
                <a:solidFill>
                  <a:srgbClr val="00B0F0"/>
                </a:solidFill>
                <a:latin typeface="Arial" pitchFamily="34" charset="0"/>
                <a:cs typeface="Arial" pitchFamily="34" charset="0"/>
              </a:rPr>
              <a:t>SIPL</a:t>
            </a:r>
            <a:r>
              <a:rPr lang="en-US" b="1" dirty="0">
                <a:solidFill>
                  <a:srgbClr val="002060"/>
                </a:solidFill>
                <a:latin typeface="Arial" pitchFamily="34" charset="0"/>
                <a:cs typeface="Arial" pitchFamily="34" charset="0"/>
              </a:rPr>
              <a:t> SAI Infratel Private Limited</a:t>
            </a:r>
          </a:p>
          <a:p>
            <a:pPr algn="ctr" defTabSz="852488"/>
            <a:endParaRPr lang="en-US" b="1" dirty="0">
              <a:solidFill>
                <a:srgbClr val="002060"/>
              </a:solidFill>
              <a:effectLst/>
              <a:latin typeface="Arial" pitchFamily="34" charset="0"/>
              <a:cs typeface="Arial" pitchFamily="34" charset="0"/>
            </a:endParaRPr>
          </a:p>
          <a:p>
            <a:pPr algn="ctr"/>
            <a:r>
              <a:rPr lang="en-US" b="1" dirty="0">
                <a:solidFill>
                  <a:srgbClr val="000099"/>
                </a:solidFill>
                <a:latin typeface="Arial" pitchFamily="34" charset="0"/>
                <a:cs typeface="Arial" pitchFamily="34" charset="0"/>
              </a:rPr>
              <a:t>Head  Office: </a:t>
            </a:r>
            <a:r>
              <a:rPr lang="en-US" dirty="0">
                <a:solidFill>
                  <a:srgbClr val="000099"/>
                </a:solidFill>
                <a:latin typeface="Arial" pitchFamily="34" charset="0"/>
                <a:cs typeface="Arial" pitchFamily="34" charset="0"/>
              </a:rPr>
              <a:t>452,  4th Floor Progressive Point,</a:t>
            </a:r>
          </a:p>
          <a:p>
            <a:pPr algn="ctr"/>
            <a:r>
              <a:rPr lang="en-US" dirty="0">
                <a:solidFill>
                  <a:srgbClr val="000099"/>
                </a:solidFill>
                <a:latin typeface="Arial" pitchFamily="34" charset="0"/>
                <a:cs typeface="Arial" pitchFamily="34" charset="0"/>
              </a:rPr>
              <a:t>New Dhamtari Road </a:t>
            </a:r>
          </a:p>
          <a:p>
            <a:pPr algn="ctr"/>
            <a:r>
              <a:rPr lang="en-US" dirty="0">
                <a:solidFill>
                  <a:srgbClr val="000099"/>
                </a:solidFill>
                <a:latin typeface="Arial" pitchFamily="34" charset="0"/>
                <a:cs typeface="Arial" pitchFamily="34" charset="0"/>
              </a:rPr>
              <a:t>Raipur-492001(C.G.)</a:t>
            </a:r>
          </a:p>
          <a:p>
            <a:pPr algn="ctr"/>
            <a:r>
              <a:rPr lang="en-US" b="1" dirty="0">
                <a:solidFill>
                  <a:srgbClr val="000099"/>
                </a:solidFill>
                <a:latin typeface="Arial" pitchFamily="34" charset="0"/>
                <a:cs typeface="Arial" pitchFamily="34" charset="0"/>
              </a:rPr>
              <a:t>Sales Office :</a:t>
            </a:r>
            <a:r>
              <a:rPr lang="en-US" dirty="0">
                <a:solidFill>
                  <a:srgbClr val="000099"/>
                </a:solidFill>
                <a:latin typeface="Arial" pitchFamily="34" charset="0"/>
                <a:cs typeface="Arial" pitchFamily="34" charset="0"/>
              </a:rPr>
              <a:t> 9, Ground Floor Progressive Point,</a:t>
            </a:r>
          </a:p>
          <a:p>
            <a:pPr algn="ctr"/>
            <a:r>
              <a:rPr lang="en-US" dirty="0">
                <a:solidFill>
                  <a:srgbClr val="000099"/>
                </a:solidFill>
                <a:latin typeface="Arial" pitchFamily="34" charset="0"/>
                <a:cs typeface="Arial" pitchFamily="34" charset="0"/>
              </a:rPr>
              <a:t>New </a:t>
            </a:r>
            <a:r>
              <a:rPr lang="en-US" dirty="0" err="1">
                <a:solidFill>
                  <a:srgbClr val="000099"/>
                </a:solidFill>
                <a:latin typeface="Arial" pitchFamily="34" charset="0"/>
                <a:cs typeface="Arial" pitchFamily="34" charset="0"/>
              </a:rPr>
              <a:t>Dhamtari</a:t>
            </a:r>
            <a:r>
              <a:rPr lang="en-US" dirty="0">
                <a:solidFill>
                  <a:srgbClr val="000099"/>
                </a:solidFill>
                <a:latin typeface="Arial" pitchFamily="34" charset="0"/>
                <a:cs typeface="Arial" pitchFamily="34" charset="0"/>
              </a:rPr>
              <a:t> Road </a:t>
            </a:r>
          </a:p>
          <a:p>
            <a:pPr algn="ctr"/>
            <a:r>
              <a:rPr lang="en-US" dirty="0">
                <a:solidFill>
                  <a:srgbClr val="000099"/>
                </a:solidFill>
                <a:latin typeface="Arial" pitchFamily="34" charset="0"/>
                <a:cs typeface="Arial" pitchFamily="34" charset="0"/>
              </a:rPr>
              <a:t>Raipur-492001(C.G.)</a:t>
            </a:r>
          </a:p>
          <a:p>
            <a:pPr algn="ctr"/>
            <a:endParaRPr lang="en-US" dirty="0">
              <a:solidFill>
                <a:srgbClr val="000099"/>
              </a:solidFill>
              <a:latin typeface="Arial" pitchFamily="34" charset="0"/>
              <a:cs typeface="Arial" pitchFamily="34" charset="0"/>
            </a:endParaRPr>
          </a:p>
          <a:p>
            <a:pPr algn="ctr"/>
            <a:endParaRPr lang="en-US" dirty="0">
              <a:solidFill>
                <a:srgbClr val="000099"/>
              </a:solidFill>
              <a:latin typeface="Arial" pitchFamily="34" charset="0"/>
              <a:cs typeface="Arial" pitchFamily="34" charset="0"/>
            </a:endParaRPr>
          </a:p>
          <a:p>
            <a:pPr algn="ctr"/>
            <a:endParaRPr lang="en-US" dirty="0">
              <a:solidFill>
                <a:srgbClr val="000099"/>
              </a:solidFill>
              <a:latin typeface="Arial" pitchFamily="34" charset="0"/>
              <a:cs typeface="Arial" pitchFamily="34" charset="0"/>
            </a:endParaRPr>
          </a:p>
          <a:p>
            <a:pPr algn="ctr"/>
            <a:endParaRPr lang="en-US" dirty="0">
              <a:solidFill>
                <a:srgbClr val="000099"/>
              </a:solidFill>
              <a:latin typeface="Arial" pitchFamily="34" charset="0"/>
              <a:cs typeface="Arial" pitchFamily="34" charset="0"/>
            </a:endParaRPr>
          </a:p>
          <a:p>
            <a:pPr defTabSz="852488"/>
            <a:br>
              <a:rPr lang="en-US" dirty="0">
                <a:solidFill>
                  <a:srgbClr val="000099"/>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9" name="Text Box 10"/>
          <p:cNvSpPr txBox="1">
            <a:spLocks noChangeArrowheads="1"/>
          </p:cNvSpPr>
          <p:nvPr/>
        </p:nvSpPr>
        <p:spPr bwMode="auto">
          <a:xfrm>
            <a:off x="1676400" y="4038600"/>
            <a:ext cx="9144000" cy="2308324"/>
          </a:xfrm>
          <a:prstGeom prst="rect">
            <a:avLst/>
          </a:prstGeom>
          <a:noFill/>
          <a:ln w="9525">
            <a:noFill/>
            <a:miter lim="800000"/>
            <a:headEnd/>
            <a:tailEnd/>
          </a:ln>
          <a:effectLst/>
        </p:spPr>
        <p:txBody>
          <a:bodyPr wrap="square">
            <a:spAutoFit/>
          </a:bodyPr>
          <a:lstStyle/>
          <a:p>
            <a:pPr defTabSz="852488"/>
            <a:r>
              <a:rPr lang="en-US" b="1" dirty="0">
                <a:solidFill>
                  <a:srgbClr val="000099"/>
                </a:solidFill>
                <a:latin typeface="Arial" pitchFamily="34" charset="0"/>
                <a:cs typeface="Arial" pitchFamily="34" charset="0"/>
              </a:rPr>
              <a:t>Mobile	: 7773010111;7773010121;7773010103</a:t>
            </a:r>
            <a:endParaRPr lang="en-US" dirty="0">
              <a:solidFill>
                <a:srgbClr val="000099"/>
              </a:solidFill>
              <a:latin typeface="Arial" pitchFamily="34" charset="0"/>
              <a:cs typeface="Arial" pitchFamily="34" charset="0"/>
            </a:endParaRPr>
          </a:p>
          <a:p>
            <a:pPr defTabSz="852488"/>
            <a:r>
              <a:rPr lang="en-US" b="1" dirty="0">
                <a:solidFill>
                  <a:srgbClr val="000099"/>
                </a:solidFill>
                <a:latin typeface="Arial" pitchFamily="34" charset="0"/>
                <a:cs typeface="Arial" pitchFamily="34" charset="0"/>
              </a:rPr>
              <a:t>Phone	:</a:t>
            </a:r>
            <a:r>
              <a:rPr lang="en-US" dirty="0">
                <a:solidFill>
                  <a:srgbClr val="000099"/>
                </a:solidFill>
                <a:latin typeface="Arial" pitchFamily="34" charset="0"/>
                <a:cs typeface="Arial" pitchFamily="34" charset="0"/>
              </a:rPr>
              <a:t> 0771 4267029</a:t>
            </a:r>
          </a:p>
          <a:p>
            <a:pPr defTabSz="852488"/>
            <a:r>
              <a:rPr lang="en-US" b="1" dirty="0">
                <a:solidFill>
                  <a:srgbClr val="002060"/>
                </a:solidFill>
                <a:latin typeface="Arial" pitchFamily="34" charset="0"/>
                <a:cs typeface="Arial" pitchFamily="34" charset="0"/>
              </a:rPr>
              <a:t>E-mail	:</a:t>
            </a:r>
            <a:r>
              <a:rPr lang="en-US" dirty="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hlinkClick r:id="rId2"/>
              </a:rPr>
              <a:t>info@sai-infratel.com</a:t>
            </a:r>
            <a:endParaRPr lang="en-US" dirty="0">
              <a:solidFill>
                <a:srgbClr val="002060"/>
              </a:solidFill>
              <a:latin typeface="Arial" pitchFamily="34" charset="0"/>
              <a:cs typeface="Arial" pitchFamily="34" charset="0"/>
            </a:endParaRPr>
          </a:p>
          <a:p>
            <a:pPr defTabSz="852488"/>
            <a:r>
              <a:rPr lang="en-US" b="1" dirty="0">
                <a:solidFill>
                  <a:srgbClr val="002060"/>
                </a:solidFill>
                <a:latin typeface="Arial" pitchFamily="34" charset="0"/>
                <a:cs typeface="Arial" pitchFamily="34" charset="0"/>
              </a:rPr>
              <a:t>              : </a:t>
            </a:r>
            <a:r>
              <a:rPr lang="en-US" dirty="0">
                <a:solidFill>
                  <a:srgbClr val="002060"/>
                </a:solidFill>
                <a:latin typeface="Arial" pitchFamily="34" charset="0"/>
                <a:cs typeface="Arial" pitchFamily="34" charset="0"/>
                <a:hlinkClick r:id="rId2"/>
              </a:rPr>
              <a:t>arjun.gupta@sai-infratel.com</a:t>
            </a:r>
          </a:p>
          <a:p>
            <a:pPr defTabSz="852488"/>
            <a:r>
              <a:rPr lang="en-US" b="1" dirty="0">
                <a:solidFill>
                  <a:srgbClr val="002060"/>
                </a:solidFill>
                <a:latin typeface="Arial" pitchFamily="34" charset="0"/>
                <a:cs typeface="Arial" pitchFamily="34" charset="0"/>
              </a:rPr>
              <a:t>              : </a:t>
            </a:r>
            <a:r>
              <a:rPr lang="en-US" dirty="0">
                <a:solidFill>
                  <a:srgbClr val="002060"/>
                </a:solidFill>
                <a:latin typeface="Arial" pitchFamily="34" charset="0"/>
                <a:cs typeface="Arial" pitchFamily="34" charset="0"/>
                <a:hlinkClick r:id="rId2"/>
              </a:rPr>
              <a:t>ajay.gupta@sai-infratel.com</a:t>
            </a:r>
            <a:r>
              <a:rPr lang="en-US" b="1" dirty="0">
                <a:solidFill>
                  <a:srgbClr val="002060"/>
                </a:solidFill>
                <a:latin typeface="Arial" pitchFamily="34" charset="0"/>
                <a:cs typeface="Arial" pitchFamily="34" charset="0"/>
              </a:rPr>
              <a:t> </a:t>
            </a:r>
          </a:p>
          <a:p>
            <a:pPr defTabSz="852488"/>
            <a:r>
              <a:rPr lang="en-US" dirty="0">
                <a:solidFill>
                  <a:srgbClr val="002060"/>
                </a:solidFill>
                <a:latin typeface="Arial" pitchFamily="34" charset="0"/>
                <a:cs typeface="Arial" pitchFamily="34" charset="0"/>
                <a:hlinkClick r:id="rId2"/>
              </a:rPr>
              <a:t>              </a:t>
            </a:r>
          </a:p>
          <a:p>
            <a:pPr defTabSz="852488"/>
            <a:r>
              <a:rPr lang="en-US" b="1" dirty="0">
                <a:solidFill>
                  <a:srgbClr val="002060"/>
                </a:solidFill>
                <a:latin typeface="Arial" pitchFamily="34" charset="0"/>
                <a:cs typeface="Arial" pitchFamily="34" charset="0"/>
              </a:rPr>
              <a:t>Website: </a:t>
            </a:r>
            <a:r>
              <a:rPr lang="en-US" dirty="0">
                <a:solidFill>
                  <a:srgbClr val="002060"/>
                </a:solidFill>
                <a:latin typeface="Arial" pitchFamily="34" charset="0"/>
                <a:cs typeface="Arial" pitchFamily="34" charset="0"/>
                <a:hlinkClick r:id="rId2"/>
              </a:rPr>
              <a:t>www.sai-infratel.com</a:t>
            </a:r>
          </a:p>
          <a:p>
            <a:pPr algn="ctr">
              <a:spcBef>
                <a:spcPct val="50000"/>
              </a:spcBef>
            </a:pPr>
            <a:endParaRPr lang="en-US" sz="1200" u="sng" dirty="0">
              <a:solidFill>
                <a:srgbClr val="00B0F0"/>
              </a:solidFill>
              <a:latin typeface="Arial" pitchFamily="34" charset="0"/>
              <a:cs typeface="Arial" pitchFamily="34" charset="0"/>
            </a:endParaRPr>
          </a:p>
        </p:txBody>
      </p:sp>
      <p:pic>
        <p:nvPicPr>
          <p:cNvPr id="5" name="Picture 3"/>
          <p:cNvPicPr>
            <a:picLocks noChangeAspect="1"/>
          </p:cNvPicPr>
          <p:nvPr/>
        </p:nvPicPr>
        <p:blipFill>
          <a:blip r:embed="rId3"/>
          <a:srcRect/>
          <a:stretch>
            <a:fillRect/>
          </a:stretch>
        </p:blipFill>
        <p:spPr bwMode="auto">
          <a:xfrm>
            <a:off x="5181600" y="5474825"/>
            <a:ext cx="3517900" cy="846586"/>
          </a:xfrm>
          <a:prstGeom prst="rect">
            <a:avLst/>
          </a:prstGeom>
          <a:noFill/>
          <a:ln w="9525">
            <a:noFill/>
            <a:miter lim="800000"/>
            <a:headEnd/>
            <a:tailEnd/>
          </a:ln>
        </p:spPr>
      </p:pic>
      <p:sp>
        <p:nvSpPr>
          <p:cNvPr id="6" name="Rectangle 5"/>
          <p:cNvSpPr/>
          <p:nvPr/>
        </p:nvSpPr>
        <p:spPr>
          <a:xfrm>
            <a:off x="4495800" y="6324600"/>
            <a:ext cx="4160178" cy="369332"/>
          </a:xfrm>
          <a:prstGeom prst="rect">
            <a:avLst/>
          </a:prstGeom>
        </p:spPr>
        <p:txBody>
          <a:bodyPr wrap="none">
            <a:spAutoFit/>
          </a:bodyPr>
          <a:lstStyle/>
          <a:p>
            <a:r>
              <a:rPr lang="en-IN" dirty="0"/>
              <a:t>www.facebook.com/Sai-Infratel-Pvt-Ltd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_o93AaY0GzH4/TUf84g_ygkI/AAAAAAAACkk/QPfxwGlyvtY/s1600/Thank-you-2.jpg"/>
          <p:cNvPicPr>
            <a:picLocks noChangeAspect="1" noChangeArrowheads="1"/>
          </p:cNvPicPr>
          <p:nvPr/>
        </p:nvPicPr>
        <p:blipFill>
          <a:blip r:embed="rId2"/>
          <a:srcRect/>
          <a:stretch>
            <a:fillRect/>
          </a:stretch>
        </p:blipFill>
        <p:spPr bwMode="auto">
          <a:xfrm>
            <a:off x="1823395" y="142852"/>
            <a:ext cx="4748869" cy="4371975"/>
          </a:xfrm>
          <a:prstGeom prst="rect">
            <a:avLst/>
          </a:prstGeom>
          <a:solidFill>
            <a:srgbClr val="CC0066"/>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800"/>
            <a:ext cx="5638800" cy="646331"/>
          </a:xfrm>
          <a:prstGeom prst="rect">
            <a:avLst/>
          </a:prstGeom>
        </p:spPr>
        <p:txBody>
          <a:bodyPr wrap="square">
            <a:spAutoFit/>
          </a:bodyPr>
          <a:lstStyle/>
          <a:p>
            <a:pPr algn="ctr"/>
            <a:r>
              <a:rPr lang="en-US" sz="3600" u="sng" dirty="0">
                <a:solidFill>
                  <a:schemeClr val="accent6">
                    <a:lumMod val="75000"/>
                  </a:schemeClr>
                </a:solidFill>
                <a:latin typeface="Impact" pitchFamily="34" charset="0"/>
                <a:cs typeface="Arial" pitchFamily="34" charset="0"/>
              </a:rPr>
              <a:t>O  v  e  r   </a:t>
            </a:r>
            <a:r>
              <a:rPr lang="en-US" sz="3600" u="sng" dirty="0">
                <a:solidFill>
                  <a:srgbClr val="00B0F0"/>
                </a:solidFill>
                <a:latin typeface="Impact" pitchFamily="34" charset="0"/>
                <a:cs typeface="Arial" pitchFamily="34" charset="0"/>
              </a:rPr>
              <a:t>V  </a:t>
            </a:r>
            <a:r>
              <a:rPr lang="en-US" sz="3600" u="sng" dirty="0" err="1">
                <a:solidFill>
                  <a:srgbClr val="00B0F0"/>
                </a:solidFill>
                <a:latin typeface="Impact" pitchFamily="34" charset="0"/>
                <a:cs typeface="Arial" pitchFamily="34" charset="0"/>
              </a:rPr>
              <a:t>i</a:t>
            </a:r>
            <a:r>
              <a:rPr lang="en-US" sz="3600" u="sng" dirty="0">
                <a:solidFill>
                  <a:srgbClr val="00B0F0"/>
                </a:solidFill>
                <a:latin typeface="Impact" pitchFamily="34" charset="0"/>
                <a:cs typeface="Arial" pitchFamily="34" charset="0"/>
              </a:rPr>
              <a:t>  e  w</a:t>
            </a:r>
          </a:p>
        </p:txBody>
      </p:sp>
      <p:sp>
        <p:nvSpPr>
          <p:cNvPr id="3" name="TextBox 2"/>
          <p:cNvSpPr txBox="1"/>
          <p:nvPr/>
        </p:nvSpPr>
        <p:spPr>
          <a:xfrm>
            <a:off x="685800" y="1066800"/>
            <a:ext cx="7772400" cy="4401205"/>
          </a:xfrm>
          <a:prstGeom prst="rect">
            <a:avLst/>
          </a:prstGeom>
          <a:noFill/>
        </p:spPr>
        <p:txBody>
          <a:bodyPr wrap="square" rtlCol="0">
            <a:spAutoFit/>
          </a:bodyPr>
          <a:lstStyle/>
          <a:p>
            <a:endParaRPr lang="en-IN" sz="1600" dirty="0"/>
          </a:p>
          <a:p>
            <a:r>
              <a:rPr lang="en-IN" sz="1600" dirty="0">
                <a:solidFill>
                  <a:srgbClr val="3333FF"/>
                </a:solidFill>
                <a:latin typeface="Bookman Old Style" pitchFamily="18" charset="0"/>
              </a:rPr>
              <a:t>SAI-INFRATEL </a:t>
            </a:r>
            <a:r>
              <a:rPr lang="en-IN" sz="1600" dirty="0" err="1">
                <a:solidFill>
                  <a:srgbClr val="3333FF"/>
                </a:solidFill>
                <a:latin typeface="Bookman Old Style" pitchFamily="18" charset="0"/>
              </a:rPr>
              <a:t>Pvt</a:t>
            </a:r>
            <a:r>
              <a:rPr lang="en-IN" sz="1600" dirty="0">
                <a:solidFill>
                  <a:srgbClr val="3333FF"/>
                </a:solidFill>
                <a:latin typeface="Bookman Old Style" pitchFamily="18" charset="0"/>
              </a:rPr>
              <a:t> Ltd. is a leading telecom service provider located in India with wide regional presence.  </a:t>
            </a:r>
          </a:p>
          <a:p>
            <a:endParaRPr lang="en-IN" sz="1600" dirty="0">
              <a:solidFill>
                <a:schemeClr val="accent1">
                  <a:lumMod val="75000"/>
                </a:schemeClr>
              </a:solidFill>
              <a:latin typeface="Bookman Old Style" pitchFamily="18" charset="0"/>
            </a:endParaRPr>
          </a:p>
          <a:p>
            <a:pPr algn="just"/>
            <a:r>
              <a:rPr lang="en-IN" sz="1600" dirty="0">
                <a:solidFill>
                  <a:schemeClr val="accent6">
                    <a:lumMod val="75000"/>
                  </a:schemeClr>
                </a:solidFill>
                <a:latin typeface="Bookman Old Style" pitchFamily="18" charset="0"/>
              </a:rPr>
              <a:t>SIPL has been always keen to develop and deliver excellent business solutions, aiming to increase end-use revenue, enhance satisfaction, and provide a real competitive edge for its customers.</a:t>
            </a:r>
          </a:p>
          <a:p>
            <a:pPr algn="just"/>
            <a:endParaRPr lang="en-IN" sz="1600" dirty="0">
              <a:solidFill>
                <a:schemeClr val="accent6">
                  <a:lumMod val="75000"/>
                </a:schemeClr>
              </a:solidFill>
              <a:latin typeface="Bookman Old Style" pitchFamily="18" charset="0"/>
            </a:endParaRPr>
          </a:p>
          <a:p>
            <a:pPr algn="just"/>
            <a:r>
              <a:rPr lang="en-IN" sz="1600" dirty="0">
                <a:solidFill>
                  <a:srgbClr val="3333FF"/>
                </a:solidFill>
                <a:latin typeface="Bookman Old Style" pitchFamily="18" charset="0"/>
              </a:rPr>
              <a:t>SIPL </a:t>
            </a:r>
            <a:r>
              <a:rPr lang="en-IN" sz="1700" dirty="0">
                <a:solidFill>
                  <a:srgbClr val="3333FF"/>
                </a:solidFill>
                <a:latin typeface="Bookman Old Style" pitchFamily="18" charset="0"/>
              </a:rPr>
              <a:t>provide services include systems analysis, solution design, full turnkey implementations for medium and large scale telecom projects, maintenance, training and consultancy.</a:t>
            </a:r>
          </a:p>
          <a:p>
            <a:pPr algn="just"/>
            <a:endParaRPr lang="en-IN" sz="1600" dirty="0">
              <a:solidFill>
                <a:schemeClr val="accent6">
                  <a:lumMod val="75000"/>
                </a:schemeClr>
              </a:solidFill>
              <a:latin typeface="Bookman Old Style" pitchFamily="18" charset="0"/>
            </a:endParaRPr>
          </a:p>
          <a:p>
            <a:r>
              <a:rPr lang="en-IN" sz="1600" dirty="0">
                <a:solidFill>
                  <a:schemeClr val="accent6">
                    <a:lumMod val="75000"/>
                  </a:schemeClr>
                </a:solidFill>
                <a:latin typeface="Bookman Old Style" pitchFamily="18" charset="0"/>
              </a:rPr>
              <a:t>SIPL is your partner for success. We help you boost your productivity and succeed in an increasingly challenging industry by successfully integrating the latest technology solutions that deliver today’s mission critical services and solutions.</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ll\Desktop\Mission-Vision-and-Values-darker-red3-1024x1024.jpg"/>
          <p:cNvPicPr>
            <a:picLocks noChangeAspect="1" noChangeArrowheads="1"/>
          </p:cNvPicPr>
          <p:nvPr/>
        </p:nvPicPr>
        <p:blipFill>
          <a:blip r:embed="rId2"/>
          <a:srcRect/>
          <a:stretch>
            <a:fillRect/>
          </a:stretch>
        </p:blipFill>
        <p:spPr bwMode="auto">
          <a:xfrm>
            <a:off x="762000" y="444501"/>
            <a:ext cx="7898606" cy="504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304800"/>
            <a:ext cx="4429156" cy="553998"/>
          </a:xfrm>
          <a:prstGeom prst="rect">
            <a:avLst/>
          </a:prstGeom>
        </p:spPr>
        <p:txBody>
          <a:bodyPr wrap="square">
            <a:spAutoFit/>
          </a:bodyPr>
          <a:lstStyle/>
          <a:p>
            <a:pPr algn="ctr">
              <a:buNone/>
            </a:pPr>
            <a:r>
              <a:rPr lang="it-IT" sz="3000" u="sng" dirty="0">
                <a:solidFill>
                  <a:schemeClr val="accent6">
                    <a:lumMod val="75000"/>
                  </a:schemeClr>
                </a:solidFill>
                <a:latin typeface="Impact" pitchFamily="34" charset="0"/>
                <a:cs typeface="Arial" pitchFamily="34" charset="0"/>
              </a:rPr>
              <a:t>Intro</a:t>
            </a:r>
            <a:r>
              <a:rPr lang="it-IT" sz="3000" u="sng" dirty="0">
                <a:solidFill>
                  <a:srgbClr val="00B0F0"/>
                </a:solidFill>
                <a:latin typeface="Impact" pitchFamily="34" charset="0"/>
                <a:cs typeface="Arial" pitchFamily="34" charset="0"/>
              </a:rPr>
              <a:t>duction</a:t>
            </a:r>
          </a:p>
        </p:txBody>
      </p:sp>
      <p:sp>
        <p:nvSpPr>
          <p:cNvPr id="4" name="Rectangle 3"/>
          <p:cNvSpPr/>
          <p:nvPr/>
        </p:nvSpPr>
        <p:spPr>
          <a:xfrm>
            <a:off x="-32" y="685800"/>
            <a:ext cx="9144032" cy="5109091"/>
          </a:xfrm>
          <a:prstGeom prst="rect">
            <a:avLst/>
          </a:prstGeom>
        </p:spPr>
        <p:txBody>
          <a:bodyPr wrap="square">
            <a:spAutoFit/>
          </a:bodyPr>
          <a:lstStyle/>
          <a:p>
            <a:r>
              <a:rPr lang="en-US" sz="2000" dirty="0">
                <a:solidFill>
                  <a:schemeClr val="accent6">
                    <a:lumMod val="75000"/>
                  </a:schemeClr>
                </a:solidFill>
                <a:latin typeface="+mj-lt"/>
              </a:rPr>
              <a:t> </a:t>
            </a:r>
          </a:p>
          <a:p>
            <a:pPr marL="342900" indent="-342900">
              <a:buFont typeface="Arial" pitchFamily="34" charset="0"/>
              <a:buChar char="•"/>
            </a:pPr>
            <a:r>
              <a:rPr lang="en-IN" sz="1600" dirty="0" err="1">
                <a:solidFill>
                  <a:srgbClr val="3333FF"/>
                </a:solidFill>
                <a:latin typeface="Bookman Old Style" pitchFamily="18" charset="0"/>
              </a:rPr>
              <a:t>Sai</a:t>
            </a:r>
            <a:r>
              <a:rPr lang="en-IN" sz="1600" dirty="0">
                <a:solidFill>
                  <a:srgbClr val="3333FF"/>
                </a:solidFill>
                <a:latin typeface="Bookman Old Style" pitchFamily="18" charset="0"/>
              </a:rPr>
              <a:t> </a:t>
            </a:r>
            <a:r>
              <a:rPr lang="en-IN" sz="1600" dirty="0" err="1">
                <a:solidFill>
                  <a:srgbClr val="3333FF"/>
                </a:solidFill>
                <a:latin typeface="Bookman Old Style" pitchFamily="18" charset="0"/>
              </a:rPr>
              <a:t>Infratel</a:t>
            </a:r>
            <a:r>
              <a:rPr lang="en-IN" sz="1600" dirty="0">
                <a:solidFill>
                  <a:srgbClr val="3333FF"/>
                </a:solidFill>
                <a:latin typeface="Bookman Old Style" pitchFamily="18" charset="0"/>
              </a:rPr>
              <a:t> </a:t>
            </a:r>
            <a:r>
              <a:rPr lang="en-IN" sz="1600" dirty="0" err="1">
                <a:solidFill>
                  <a:srgbClr val="3333FF"/>
                </a:solidFill>
                <a:latin typeface="Bookman Old Style" pitchFamily="18" charset="0"/>
              </a:rPr>
              <a:t>Pvt</a:t>
            </a:r>
            <a:r>
              <a:rPr lang="en-IN" sz="1600" dirty="0">
                <a:solidFill>
                  <a:srgbClr val="3333FF"/>
                </a:solidFill>
                <a:latin typeface="Bookman Old Style" pitchFamily="18" charset="0"/>
              </a:rPr>
              <a:t> Ltd is a global telecommunication systems &amp; solutions vendor operating for over 6 years in the market. The company was derived from Sri </a:t>
            </a:r>
            <a:r>
              <a:rPr lang="en-IN" sz="1600" dirty="0" err="1">
                <a:solidFill>
                  <a:srgbClr val="3333FF"/>
                </a:solidFill>
                <a:latin typeface="Bookman Old Style" pitchFamily="18" charset="0"/>
              </a:rPr>
              <a:t>Sai</a:t>
            </a:r>
            <a:r>
              <a:rPr lang="en-IN" sz="1600" dirty="0">
                <a:solidFill>
                  <a:srgbClr val="3333FF"/>
                </a:solidFill>
                <a:latin typeface="Bookman Old Style" pitchFamily="18" charset="0"/>
              </a:rPr>
              <a:t> Communication(SSC), a company that began operating in 2009 in MP, India. SSC was transformed into a Private Limited company and the telecommunications business unit became a company under the name </a:t>
            </a:r>
            <a:r>
              <a:rPr lang="en-IN" sz="1600" dirty="0" err="1">
                <a:solidFill>
                  <a:srgbClr val="3333FF"/>
                </a:solidFill>
                <a:latin typeface="Bookman Old Style" pitchFamily="18" charset="0"/>
              </a:rPr>
              <a:t>Sai</a:t>
            </a:r>
            <a:r>
              <a:rPr lang="en-IN" sz="1600" dirty="0">
                <a:solidFill>
                  <a:srgbClr val="3333FF"/>
                </a:solidFill>
                <a:latin typeface="Bookman Old Style" pitchFamily="18" charset="0"/>
              </a:rPr>
              <a:t> </a:t>
            </a:r>
            <a:r>
              <a:rPr lang="en-IN" sz="1600" dirty="0" err="1">
                <a:solidFill>
                  <a:srgbClr val="3333FF"/>
                </a:solidFill>
                <a:latin typeface="Bookman Old Style" pitchFamily="18" charset="0"/>
              </a:rPr>
              <a:t>Infratel</a:t>
            </a:r>
            <a:r>
              <a:rPr lang="en-IN" sz="1600" dirty="0">
                <a:solidFill>
                  <a:srgbClr val="3333FF"/>
                </a:solidFill>
                <a:latin typeface="Bookman Old Style" pitchFamily="18" charset="0"/>
              </a:rPr>
              <a:t> </a:t>
            </a:r>
            <a:r>
              <a:rPr lang="en-IN" sz="1600" dirty="0" err="1">
                <a:solidFill>
                  <a:srgbClr val="3333FF"/>
                </a:solidFill>
                <a:latin typeface="Bookman Old Style" pitchFamily="18" charset="0"/>
              </a:rPr>
              <a:t>Pvt</a:t>
            </a:r>
            <a:r>
              <a:rPr lang="en-IN" sz="1600" dirty="0">
                <a:solidFill>
                  <a:srgbClr val="3333FF"/>
                </a:solidFill>
                <a:latin typeface="Bookman Old Style" pitchFamily="18" charset="0"/>
              </a:rPr>
              <a:t> Ltd.</a:t>
            </a:r>
          </a:p>
          <a:p>
            <a:pPr marL="342900" indent="-342900">
              <a:buFont typeface="Arial" pitchFamily="34" charset="0"/>
              <a:buChar char="•"/>
            </a:pPr>
            <a:endParaRPr lang="en-IN" sz="1600" dirty="0">
              <a:solidFill>
                <a:srgbClr val="3333FF"/>
              </a:solidFill>
              <a:latin typeface="Bookman Old Style" pitchFamily="18" charset="0"/>
            </a:endParaRPr>
          </a:p>
          <a:p>
            <a:pPr marL="342900" indent="-342900">
              <a:buFont typeface="Arial" pitchFamily="34" charset="0"/>
              <a:buChar char="•"/>
            </a:pPr>
            <a:r>
              <a:rPr lang="en-IN" sz="1600" dirty="0">
                <a:solidFill>
                  <a:schemeClr val="accent6">
                    <a:lumMod val="75000"/>
                  </a:schemeClr>
                </a:solidFill>
                <a:latin typeface="Bookman Old Style" pitchFamily="18" charset="0"/>
              </a:rPr>
              <a:t>We render our service each day to over telecom companies located in MPCG. Each our client is handled individually, we prepare an offer specially tailored to his needs &amp; expectations. Apart from the basic array of services we ready to satisfy even the most specific expectations/ wishes of our clients.</a:t>
            </a:r>
            <a:r>
              <a:rPr lang="en-US" sz="1600" dirty="0">
                <a:solidFill>
                  <a:schemeClr val="accent6">
                    <a:lumMod val="75000"/>
                  </a:schemeClr>
                </a:solidFill>
                <a:latin typeface="Bookman Old Style" pitchFamily="18" charset="0"/>
              </a:rPr>
              <a:t> </a:t>
            </a:r>
          </a:p>
          <a:p>
            <a:pPr marL="342900" indent="-342900"/>
            <a:endParaRPr lang="en-US" sz="2400" dirty="0">
              <a:solidFill>
                <a:schemeClr val="accent6">
                  <a:lumMod val="75000"/>
                </a:schemeClr>
              </a:solidFill>
              <a:latin typeface="+mj-lt"/>
            </a:endParaRPr>
          </a:p>
          <a:p>
            <a:pPr marL="342900" indent="-342900">
              <a:buFont typeface="Arial" pitchFamily="34" charset="0"/>
              <a:buChar char="•"/>
            </a:pPr>
            <a:r>
              <a:rPr lang="en-IN" sz="1600" dirty="0">
                <a:solidFill>
                  <a:srgbClr val="3333FF"/>
                </a:solidFill>
                <a:latin typeface="Bookman Old Style" pitchFamily="18" charset="0"/>
              </a:rPr>
              <a:t>The main area of company’s activity is providing comprehensive telecom infra solution. We base our system in modern technology. We don’t limit ourselves to provide service, but we also support our clients from the beginning &amp; through the all activity, we help to solve the problems. We also offer construction &amp; technical support by construction of telecom infrastructure. Our maintenance team is great asset as they are able to identify a problem and repair in very short time</a:t>
            </a:r>
            <a:r>
              <a:rPr lang="en-IN" dirty="0">
                <a:solidFill>
                  <a:srgbClr val="3333FF"/>
                </a:solidFill>
                <a:latin typeface="Bookman Old Style" pitchFamily="18" charset="0"/>
              </a:rPr>
              <a:t>.</a:t>
            </a:r>
            <a:endParaRPr lang="en-US" dirty="0">
              <a:solidFill>
                <a:srgbClr val="3333FF"/>
              </a:solidFill>
              <a:latin typeface="Bookman Old Style" pitchFamily="18" charset="0"/>
            </a:endParaRPr>
          </a:p>
          <a:p>
            <a:pPr marL="342900" indent="-342900">
              <a:buFont typeface="Arial" pitchFamily="34" charset="0"/>
              <a:buChar char="•"/>
            </a:pPr>
            <a:endParaRPr lang="en-US" sz="2400" dirty="0">
              <a:solidFill>
                <a:schemeClr val="accent6">
                  <a:lumMod val="7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4800"/>
            <a:ext cx="8892480" cy="5970865"/>
          </a:xfrm>
          <a:prstGeom prst="rect">
            <a:avLst/>
          </a:prstGeom>
        </p:spPr>
        <p:txBody>
          <a:bodyPr wrap="square">
            <a:spAutoFit/>
          </a:bodyPr>
          <a:lstStyle/>
          <a:p>
            <a:r>
              <a:rPr lang="en-US" sz="2400" dirty="0">
                <a:solidFill>
                  <a:srgbClr val="0091C4"/>
                </a:solidFill>
                <a:latin typeface="+mj-lt"/>
              </a:rPr>
              <a:t> </a:t>
            </a:r>
          </a:p>
          <a:p>
            <a:pPr marL="342900" indent="-342900">
              <a:buFont typeface="Arial" pitchFamily="34" charset="0"/>
              <a:buChar char="•"/>
            </a:pPr>
            <a:endParaRPr lang="en-US" dirty="0">
              <a:solidFill>
                <a:srgbClr val="3333FF"/>
              </a:solidFill>
              <a:latin typeface="Bookman Old Style" pitchFamily="18" charset="0"/>
            </a:endParaRPr>
          </a:p>
          <a:p>
            <a:pPr marL="342900" indent="-342900">
              <a:buFont typeface="Arial" pitchFamily="34" charset="0"/>
              <a:buChar char="•"/>
            </a:pPr>
            <a:r>
              <a:rPr lang="en-US" dirty="0">
                <a:solidFill>
                  <a:srgbClr val="3333FF"/>
                </a:solidFill>
                <a:latin typeface="Bookman Old Style" pitchFamily="18" charset="0"/>
              </a:rPr>
              <a:t>SIPL offers integrated design, engineering, procurement, construction and project management services in the telecom, Electrical &amp; Civil infrastructure sectors. </a:t>
            </a:r>
          </a:p>
          <a:p>
            <a:pPr marL="342900" indent="-342900">
              <a:buFont typeface="Arial" pitchFamily="34" charset="0"/>
              <a:buChar char="•"/>
            </a:pPr>
            <a:endParaRPr lang="en-US" sz="2200" dirty="0">
              <a:solidFill>
                <a:srgbClr val="0091C4"/>
              </a:solidFill>
              <a:latin typeface="+mj-lt"/>
            </a:endParaRPr>
          </a:p>
          <a:p>
            <a:pPr marL="342900" indent="-342900">
              <a:buFont typeface="Arial" pitchFamily="34" charset="0"/>
              <a:buChar char="•"/>
            </a:pPr>
            <a:r>
              <a:rPr lang="en-US" dirty="0">
                <a:solidFill>
                  <a:schemeClr val="accent6">
                    <a:lumMod val="75000"/>
                  </a:schemeClr>
                </a:solidFill>
                <a:latin typeface="Bookman Old Style" pitchFamily="18" charset="0"/>
              </a:rPr>
              <a:t>SIPL offers turnkey infrastructure &amp; O&amp;M services in sectors of Passive Telecom sites, Power Industries. </a:t>
            </a:r>
          </a:p>
          <a:p>
            <a:pPr marL="342900" indent="-342900">
              <a:buFont typeface="Arial" pitchFamily="34" charset="0"/>
              <a:buChar char="•"/>
            </a:pPr>
            <a:endParaRPr lang="en-US" sz="2200" dirty="0">
              <a:solidFill>
                <a:srgbClr val="0091C4"/>
              </a:solidFill>
              <a:latin typeface="+mj-lt"/>
            </a:endParaRPr>
          </a:p>
          <a:p>
            <a:pPr marL="342900" indent="-342900">
              <a:buFont typeface="Arial" pitchFamily="34" charset="0"/>
              <a:buChar char="•"/>
            </a:pPr>
            <a:r>
              <a:rPr lang="en-US" dirty="0">
                <a:solidFill>
                  <a:srgbClr val="3333FF"/>
                </a:solidFill>
                <a:latin typeface="Bookman Old Style" pitchFamily="18" charset="0"/>
              </a:rPr>
              <a:t>SIPL is proud to have satisfied clients in the domestic market in the telecom sector &amp; others.</a:t>
            </a:r>
          </a:p>
          <a:p>
            <a:pPr marL="342900" indent="-342900">
              <a:buFont typeface="Arial" pitchFamily="34" charset="0"/>
              <a:buChar char="•"/>
            </a:pPr>
            <a:endParaRPr lang="en-US" sz="2200" dirty="0">
              <a:solidFill>
                <a:srgbClr val="0091C4"/>
              </a:solidFill>
              <a:latin typeface="+mj-lt"/>
            </a:endParaRPr>
          </a:p>
          <a:p>
            <a:pPr marL="342900" indent="-342900">
              <a:buFont typeface="Arial" pitchFamily="34" charset="0"/>
              <a:buChar char="•"/>
            </a:pPr>
            <a:r>
              <a:rPr lang="en-US" dirty="0">
                <a:solidFill>
                  <a:schemeClr val="accent6">
                    <a:lumMod val="75000"/>
                  </a:schemeClr>
                </a:solidFill>
                <a:latin typeface="Bookman Old Style" pitchFamily="18" charset="0"/>
              </a:rPr>
              <a:t>In its chase of creating value for its customers, stakeholders and its employees, the company is also ISO certified 9001:2008. </a:t>
            </a:r>
          </a:p>
          <a:p>
            <a:pPr marL="342900" indent="-342900">
              <a:buFont typeface="Arial" pitchFamily="34" charset="0"/>
              <a:buChar char="•"/>
            </a:pPr>
            <a:endParaRPr lang="en-US" sz="2200" dirty="0">
              <a:solidFill>
                <a:schemeClr val="accent6">
                  <a:lumMod val="75000"/>
                </a:schemeClr>
              </a:solidFill>
              <a:latin typeface="+mj-lt"/>
            </a:endParaRPr>
          </a:p>
          <a:p>
            <a:pPr marL="342900" indent="-342900">
              <a:buFont typeface="Arial" pitchFamily="34" charset="0"/>
              <a:buChar char="•"/>
            </a:pPr>
            <a:r>
              <a:rPr lang="en-US" dirty="0">
                <a:solidFill>
                  <a:srgbClr val="3333FF"/>
                </a:solidFill>
                <a:latin typeface="Bookman Old Style" pitchFamily="18" charset="0"/>
              </a:rPr>
              <a:t>SIPL also having a  </a:t>
            </a:r>
            <a:r>
              <a:rPr lang="en-US" dirty="0" err="1">
                <a:solidFill>
                  <a:srgbClr val="3333FF"/>
                </a:solidFill>
                <a:latin typeface="Bookman Old Style" pitchFamily="18" charset="0"/>
              </a:rPr>
              <a:t>A</a:t>
            </a:r>
            <a:r>
              <a:rPr lang="en-US" dirty="0">
                <a:solidFill>
                  <a:srgbClr val="3333FF"/>
                </a:solidFill>
                <a:latin typeface="Bookman Old Style" pitchFamily="18" charset="0"/>
              </a:rPr>
              <a:t>-Class Contractor License(Electrical).</a:t>
            </a:r>
          </a:p>
          <a:p>
            <a:pPr marL="342900" indent="-342900">
              <a:buFont typeface="Arial" pitchFamily="34" charset="0"/>
              <a:buChar char="•"/>
            </a:pPr>
            <a:endParaRPr lang="en-US" sz="2200" dirty="0">
              <a:solidFill>
                <a:schemeClr val="accent6">
                  <a:lumMod val="75000"/>
                </a:schemeClr>
              </a:solidFill>
              <a:latin typeface="+mj-lt"/>
            </a:endParaRPr>
          </a:p>
          <a:p>
            <a:pPr marL="342900" indent="-342900">
              <a:buFont typeface="Arial" pitchFamily="34" charset="0"/>
              <a:buChar char="•"/>
            </a:pPr>
            <a:endParaRPr lang="en-US" sz="2200" dirty="0">
              <a:solidFill>
                <a:schemeClr val="accent6">
                  <a:lumMod val="75000"/>
                </a:schemeClr>
              </a:solidFill>
              <a:latin typeface="+mj-lt"/>
            </a:endParaRPr>
          </a:p>
          <a:p>
            <a:pPr marL="342900" indent="-342900">
              <a:buFont typeface="Arial" pitchFamily="34" charset="0"/>
              <a:buChar char="•"/>
            </a:pPr>
            <a:endParaRPr lang="en-US" sz="2400" dirty="0">
              <a:solidFill>
                <a:srgbClr val="0091C4"/>
              </a:solidFill>
              <a:latin typeface="+mj-lt"/>
            </a:endParaRPr>
          </a:p>
        </p:txBody>
      </p:sp>
      <p:sp>
        <p:nvSpPr>
          <p:cNvPr id="5" name="Rectangle 4"/>
          <p:cNvSpPr/>
          <p:nvPr/>
        </p:nvSpPr>
        <p:spPr>
          <a:xfrm>
            <a:off x="2214546" y="332656"/>
            <a:ext cx="4429156" cy="553998"/>
          </a:xfrm>
          <a:prstGeom prst="rect">
            <a:avLst/>
          </a:prstGeom>
        </p:spPr>
        <p:txBody>
          <a:bodyPr wrap="square">
            <a:spAutoFit/>
          </a:bodyPr>
          <a:lstStyle/>
          <a:p>
            <a:pPr algn="ctr">
              <a:buNone/>
            </a:pPr>
            <a:r>
              <a:rPr lang="it-IT" sz="3000" u="sng" dirty="0">
                <a:solidFill>
                  <a:schemeClr val="accent6">
                    <a:lumMod val="75000"/>
                  </a:schemeClr>
                </a:solidFill>
                <a:latin typeface="Impact" pitchFamily="34" charset="0"/>
                <a:cs typeface="Arial" pitchFamily="34" charset="0"/>
              </a:rPr>
              <a:t>Intro</a:t>
            </a:r>
            <a:r>
              <a:rPr lang="it-IT" sz="3000" u="sng" dirty="0">
                <a:solidFill>
                  <a:srgbClr val="00B0F0"/>
                </a:solidFill>
                <a:latin typeface="Impact" pitchFamily="34" charset="0"/>
                <a:cs typeface="Arial" pitchFamily="34" charset="0"/>
              </a:rPr>
              <a:t>duction</a:t>
            </a:r>
          </a:p>
        </p:txBody>
      </p:sp>
    </p:spTree>
    <p:extLst>
      <p:ext uri="{BB962C8B-B14F-4D97-AF65-F5344CB8AC3E}">
        <p14:creationId xmlns:p14="http://schemas.microsoft.com/office/powerpoint/2010/main" val="353330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53200" cy="553998"/>
          </a:xfrm>
          <a:prstGeom prst="rect">
            <a:avLst/>
          </a:prstGeom>
          <a:solidFill>
            <a:srgbClr val="00B0F0"/>
          </a:solidFill>
        </p:spPr>
        <p:txBody>
          <a:bodyPr wrap="square" rtlCol="0">
            <a:spAutoFit/>
          </a:bodyPr>
          <a:lstStyle/>
          <a:p>
            <a:pPr>
              <a:buFont typeface="Wingdings" pitchFamily="2" charset="2"/>
              <a:buChar char="Ø"/>
            </a:pPr>
            <a:r>
              <a:rPr lang="en-US" sz="3000" dirty="0">
                <a:latin typeface="Impact" pitchFamily="34" charset="0"/>
              </a:rPr>
              <a:t>Company Structure</a:t>
            </a:r>
          </a:p>
        </p:txBody>
      </p:sp>
      <p:graphicFrame>
        <p:nvGraphicFramePr>
          <p:cNvPr id="3" name="Table 2"/>
          <p:cNvGraphicFramePr>
            <a:graphicFrameLocks noGrp="1"/>
          </p:cNvGraphicFramePr>
          <p:nvPr>
            <p:extLst>
              <p:ext uri="{D42A27DB-BD31-4B8C-83A1-F6EECF244321}">
                <p14:modId xmlns:p14="http://schemas.microsoft.com/office/powerpoint/2010/main" val="1675017470"/>
              </p:ext>
            </p:extLst>
          </p:nvPr>
        </p:nvGraphicFramePr>
        <p:xfrm>
          <a:off x="7772400" y="5029200"/>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CIRaigarh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0675835"/>
              </p:ext>
            </p:extLst>
          </p:nvPr>
        </p:nvGraphicFramePr>
        <p:xfrm>
          <a:off x="1143000" y="838200"/>
          <a:ext cx="1600200" cy="304800"/>
        </p:xfrm>
        <a:graphic>
          <a:graphicData uri="http://schemas.openxmlformats.org/drawingml/2006/table">
            <a:tbl>
              <a:tblPr/>
              <a:tblGrid>
                <a:gridCol w="1600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 Director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10675835"/>
              </p:ext>
            </p:extLst>
          </p:nvPr>
        </p:nvGraphicFramePr>
        <p:xfrm>
          <a:off x="5867400" y="838200"/>
          <a:ext cx="1600200" cy="304800"/>
        </p:xfrm>
        <a:graphic>
          <a:graphicData uri="http://schemas.openxmlformats.org/drawingml/2006/table">
            <a:tbl>
              <a:tblPr/>
              <a:tblGrid>
                <a:gridCol w="1600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Director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0675835"/>
              </p:ext>
            </p:extLst>
          </p:nvPr>
        </p:nvGraphicFramePr>
        <p:xfrm>
          <a:off x="3505200" y="838200"/>
          <a:ext cx="1600200" cy="304800"/>
        </p:xfrm>
        <a:graphic>
          <a:graphicData uri="http://schemas.openxmlformats.org/drawingml/2006/table">
            <a:tbl>
              <a:tblPr/>
              <a:tblGrid>
                <a:gridCol w="1600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Managing Director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a:off x="5257800" y="990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2895600" y="990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191000" y="1371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010675835"/>
              </p:ext>
            </p:extLst>
          </p:nvPr>
        </p:nvGraphicFramePr>
        <p:xfrm>
          <a:off x="3657600" y="1524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CEO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10675835"/>
              </p:ext>
            </p:extLst>
          </p:nvPr>
        </p:nvGraphicFramePr>
        <p:xfrm>
          <a:off x="3657600" y="21336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BDM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12" name="Straight Arrow Connector 11"/>
          <p:cNvCxnSpPr/>
          <p:nvPr/>
        </p:nvCxnSpPr>
        <p:spPr>
          <a:xfrm rot="5400000">
            <a:off x="4229894" y="2019300"/>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039394" y="2742406"/>
            <a:ext cx="608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010675835"/>
              </p:ext>
            </p:extLst>
          </p:nvPr>
        </p:nvGraphicFramePr>
        <p:xfrm>
          <a:off x="1981200" y="24384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Project</a:t>
                      </a:r>
                      <a:r>
                        <a:rPr lang="en-US" sz="1000" b="1" i="0" u="none" strike="noStrike" baseline="0" dirty="0">
                          <a:solidFill>
                            <a:srgbClr val="FFFFFF"/>
                          </a:solidFill>
                          <a:latin typeface="Calibri"/>
                        </a:rPr>
                        <a:t> Head</a:t>
                      </a:r>
                      <a:endParaRPr lang="en-US" sz="10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10675835"/>
              </p:ext>
            </p:extLst>
          </p:nvPr>
        </p:nvGraphicFramePr>
        <p:xfrm>
          <a:off x="5486400" y="3048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Energy Manager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10675835"/>
              </p:ext>
            </p:extLst>
          </p:nvPr>
        </p:nvGraphicFramePr>
        <p:xfrm>
          <a:off x="3733800" y="3048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1" u="none" strike="noStrike" dirty="0">
                          <a:solidFill>
                            <a:srgbClr val="FFFFFF"/>
                          </a:solidFill>
                          <a:latin typeface="Calibri"/>
                        </a:rPr>
                        <a:t>O&amp;M</a:t>
                      </a:r>
                      <a:r>
                        <a:rPr lang="en-US" sz="1000" b="1" i="1" u="none" strike="noStrike" baseline="0" dirty="0">
                          <a:solidFill>
                            <a:srgbClr val="FFFFFF"/>
                          </a:solidFill>
                          <a:latin typeface="Calibri"/>
                        </a:rPr>
                        <a:t> Head</a:t>
                      </a:r>
                      <a:endParaRPr lang="en-US" sz="1000" b="1" i="1"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10675835"/>
              </p:ext>
            </p:extLst>
          </p:nvPr>
        </p:nvGraphicFramePr>
        <p:xfrm>
          <a:off x="1981200" y="3048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Infra Manager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10675835"/>
              </p:ext>
            </p:extLst>
          </p:nvPr>
        </p:nvGraphicFramePr>
        <p:xfrm>
          <a:off x="7239000" y="3048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Admin Head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19" name="Straight Arrow Connector 18"/>
          <p:cNvCxnSpPr/>
          <p:nvPr/>
        </p:nvCxnSpPr>
        <p:spPr>
          <a:xfrm rot="10800000">
            <a:off x="1676400" y="3200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3505200" y="3200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34000" y="3200400"/>
            <a:ext cx="76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10400" y="32004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152900" y="36195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1010675835"/>
              </p:ext>
            </p:extLst>
          </p:nvPr>
        </p:nvGraphicFramePr>
        <p:xfrm>
          <a:off x="152400" y="30480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Technical</a:t>
                      </a:r>
                      <a:r>
                        <a:rPr lang="en-US" sz="1000" b="1" i="0" u="none" strike="noStrike" baseline="0" dirty="0">
                          <a:solidFill>
                            <a:srgbClr val="FFFFFF"/>
                          </a:solidFill>
                          <a:latin typeface="Calibri"/>
                        </a:rPr>
                        <a:t> Head</a:t>
                      </a:r>
                      <a:endParaRPr lang="en-US" sz="10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10675835"/>
              </p:ext>
            </p:extLst>
          </p:nvPr>
        </p:nvGraphicFramePr>
        <p:xfrm>
          <a:off x="2133600" y="44196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400" b="1" i="0" u="none" strike="noStrike" dirty="0">
                          <a:solidFill>
                            <a:srgbClr val="FFFFFF"/>
                          </a:solidFill>
                          <a:latin typeface="Calibri"/>
                        </a:rPr>
                        <a:t>Raipur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010675835"/>
              </p:ext>
            </p:extLst>
          </p:nvPr>
        </p:nvGraphicFramePr>
        <p:xfrm>
          <a:off x="5562600" y="4419600"/>
          <a:ext cx="1447800" cy="304800"/>
        </p:xfrm>
        <a:graphic>
          <a:graphicData uri="http://schemas.openxmlformats.org/drawingml/2006/table">
            <a:tbl>
              <a:tblPr/>
              <a:tblGrid>
                <a:gridCol w="1447800">
                  <a:extLst>
                    <a:ext uri="{9D8B030D-6E8A-4147-A177-3AD203B41FA5}">
                      <a16:colId xmlns:a16="http://schemas.microsoft.com/office/drawing/2014/main" val="20000"/>
                    </a:ext>
                  </a:extLst>
                </a:gridCol>
              </a:tblGrid>
              <a:tr h="304800">
                <a:tc>
                  <a:txBody>
                    <a:bodyPr/>
                    <a:lstStyle/>
                    <a:p>
                      <a:pPr algn="ctr" fontAlgn="ctr"/>
                      <a:r>
                        <a:rPr lang="en-US" sz="1400" b="1" i="0" u="none" strike="noStrike" dirty="0">
                          <a:solidFill>
                            <a:srgbClr val="FFFFFF"/>
                          </a:solidFill>
                          <a:latin typeface="Calibri"/>
                        </a:rPr>
                        <a:t>Bilaspur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010675835"/>
              </p:ext>
            </p:extLst>
          </p:nvPr>
        </p:nvGraphicFramePr>
        <p:xfrm>
          <a:off x="7239000" y="3657600"/>
          <a:ext cx="838200" cy="304800"/>
        </p:xfrm>
        <a:graphic>
          <a:graphicData uri="http://schemas.openxmlformats.org/drawingml/2006/table">
            <a:tbl>
              <a:tblPr/>
              <a:tblGrid>
                <a:gridCol w="838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Account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010675835"/>
              </p:ext>
            </p:extLst>
          </p:nvPr>
        </p:nvGraphicFramePr>
        <p:xfrm>
          <a:off x="8153400" y="3657600"/>
          <a:ext cx="838200" cy="304800"/>
        </p:xfrm>
        <a:graphic>
          <a:graphicData uri="http://schemas.openxmlformats.org/drawingml/2006/table">
            <a:tbl>
              <a:tblPr/>
              <a:tblGrid>
                <a:gridCol w="838200">
                  <a:extLst>
                    <a:ext uri="{9D8B030D-6E8A-4147-A177-3AD203B41FA5}">
                      <a16:colId xmlns:a16="http://schemas.microsoft.com/office/drawing/2014/main" val="20000"/>
                    </a:ext>
                  </a:extLst>
                </a:gridCol>
              </a:tblGrid>
              <a:tr h="304800">
                <a:tc>
                  <a:txBody>
                    <a:bodyPr/>
                    <a:lstStyle/>
                    <a:p>
                      <a:pPr algn="ctr" fontAlgn="ctr"/>
                      <a:r>
                        <a:rPr lang="en-US" sz="1000" b="1" i="1" u="none" strike="noStrike" dirty="0">
                          <a:solidFill>
                            <a:srgbClr val="FFFFFF"/>
                          </a:solidFill>
                          <a:latin typeface="Calibri"/>
                        </a:rPr>
                        <a:t>HR</a:t>
                      </a:r>
                      <a:r>
                        <a:rPr lang="en-US" sz="1000" b="1" i="1" u="none" strike="noStrike" baseline="0" dirty="0">
                          <a:solidFill>
                            <a:srgbClr val="FFFFFF"/>
                          </a:solidFill>
                          <a:latin typeface="Calibri"/>
                        </a:rPr>
                        <a:t> </a:t>
                      </a:r>
                      <a:endParaRPr lang="en-US" sz="1000" b="1" i="1"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010675835"/>
              </p:ext>
            </p:extLst>
          </p:nvPr>
        </p:nvGraphicFramePr>
        <p:xfrm>
          <a:off x="7696200" y="4114800"/>
          <a:ext cx="838200" cy="304800"/>
        </p:xfrm>
        <a:graphic>
          <a:graphicData uri="http://schemas.openxmlformats.org/drawingml/2006/table">
            <a:tbl>
              <a:tblPr/>
              <a:tblGrid>
                <a:gridCol w="838200">
                  <a:extLst>
                    <a:ext uri="{9D8B030D-6E8A-4147-A177-3AD203B41FA5}">
                      <a16:colId xmlns:a16="http://schemas.microsoft.com/office/drawing/2014/main" val="20000"/>
                    </a:ext>
                  </a:extLst>
                </a:gridCol>
              </a:tblGrid>
              <a:tr h="304800">
                <a:tc>
                  <a:txBody>
                    <a:bodyPr/>
                    <a:lstStyle/>
                    <a:p>
                      <a:pPr algn="ctr" fontAlgn="ctr"/>
                      <a:r>
                        <a:rPr lang="en-US" sz="1000" b="0" i="0" u="none" strike="noStrike" dirty="0">
                          <a:solidFill>
                            <a:srgbClr val="FFFFFF"/>
                          </a:solidFill>
                          <a:latin typeface="Calibri"/>
                        </a:rPr>
                        <a:t>SCM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010675835"/>
              </p:ext>
            </p:extLst>
          </p:nvPr>
        </p:nvGraphicFramePr>
        <p:xfrm>
          <a:off x="5334000" y="3581400"/>
          <a:ext cx="838200" cy="304800"/>
        </p:xfrm>
        <a:graphic>
          <a:graphicData uri="http://schemas.openxmlformats.org/drawingml/2006/table">
            <a:tbl>
              <a:tblPr/>
              <a:tblGrid>
                <a:gridCol w="838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010675835"/>
              </p:ext>
            </p:extLst>
          </p:nvPr>
        </p:nvGraphicFramePr>
        <p:xfrm>
          <a:off x="6324600" y="3581400"/>
          <a:ext cx="838200" cy="304800"/>
        </p:xfrm>
        <a:graphic>
          <a:graphicData uri="http://schemas.openxmlformats.org/drawingml/2006/table">
            <a:tbl>
              <a:tblPr/>
              <a:tblGrid>
                <a:gridCol w="8382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32" name="Elbow Connector 31"/>
          <p:cNvCxnSpPr/>
          <p:nvPr/>
        </p:nvCxnSpPr>
        <p:spPr>
          <a:xfrm rot="16200000" flipH="1">
            <a:off x="6210300" y="3390900"/>
            <a:ext cx="2286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H="1">
            <a:off x="5753100" y="3390900"/>
            <a:ext cx="2286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5400000">
            <a:off x="8305800" y="3505200"/>
            <a:ext cx="228600" cy="76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a:off x="7429500" y="3467100"/>
            <a:ext cx="2286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4572000" y="3810000"/>
            <a:ext cx="12954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791994" y="4343400"/>
            <a:ext cx="151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flipV="1">
            <a:off x="3124200" y="3810000"/>
            <a:ext cx="10668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3048000" y="43434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0" name="Table 39"/>
          <p:cNvGraphicFramePr>
            <a:graphicFrameLocks noGrp="1"/>
          </p:cNvGraphicFramePr>
          <p:nvPr>
            <p:extLst>
              <p:ext uri="{D42A27DB-BD31-4B8C-83A1-F6EECF244321}">
                <p14:modId xmlns:p14="http://schemas.microsoft.com/office/powerpoint/2010/main" val="1675017470"/>
              </p:ext>
            </p:extLst>
          </p:nvPr>
        </p:nvGraphicFramePr>
        <p:xfrm>
          <a:off x="7010400" y="5029200"/>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CI Bilaspur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675017470"/>
              </p:ext>
            </p:extLst>
          </p:nvPr>
        </p:nvGraphicFramePr>
        <p:xfrm>
          <a:off x="6324600" y="5029200"/>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1000" b="1" i="0" u="none" strike="noStrike" dirty="0">
                          <a:solidFill>
                            <a:srgbClr val="FFFFFF"/>
                          </a:solidFill>
                          <a:latin typeface="Calibri"/>
                        </a:rPr>
                        <a:t>CI Bisrampur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675017470"/>
              </p:ext>
            </p:extLst>
          </p:nvPr>
        </p:nvGraphicFramePr>
        <p:xfrm>
          <a:off x="5638800" y="5029200"/>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CI  Jashpur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675017470"/>
              </p:ext>
            </p:extLst>
          </p:nvPr>
        </p:nvGraphicFramePr>
        <p:xfrm>
          <a:off x="4953000" y="5029200"/>
          <a:ext cx="609600" cy="27432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900" b="1" i="0" u="none" strike="noStrike" dirty="0">
                          <a:solidFill>
                            <a:srgbClr val="FFFFFF"/>
                          </a:solidFill>
                          <a:latin typeface="Calibri"/>
                        </a:rPr>
                        <a:t>CI Ambikapur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675017470"/>
              </p:ext>
            </p:extLst>
          </p:nvPr>
        </p:nvGraphicFramePr>
        <p:xfrm>
          <a:off x="3276600" y="5029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CI Jagdalpur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675017470"/>
              </p:ext>
            </p:extLst>
          </p:nvPr>
        </p:nvGraphicFramePr>
        <p:xfrm>
          <a:off x="2514600" y="5029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900" b="1" i="0" u="none" strike="noStrike" dirty="0">
                          <a:solidFill>
                            <a:srgbClr val="FFFFFF"/>
                          </a:solidFill>
                          <a:latin typeface="Calibri"/>
                        </a:rPr>
                        <a:t>CIKanker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1675017470"/>
              </p:ext>
            </p:extLst>
          </p:nvPr>
        </p:nvGraphicFramePr>
        <p:xfrm>
          <a:off x="1752600" y="5029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900" b="1" i="0" u="none" strike="noStrike" dirty="0">
                          <a:solidFill>
                            <a:srgbClr val="FFFFFF"/>
                          </a:solidFill>
                          <a:latin typeface="Calibri"/>
                        </a:rPr>
                        <a:t>CI Saraypali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675017470"/>
              </p:ext>
            </p:extLst>
          </p:nvPr>
        </p:nvGraphicFramePr>
        <p:xfrm>
          <a:off x="990600" y="5029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900" b="1" i="0" u="none" strike="noStrike" dirty="0">
                          <a:solidFill>
                            <a:srgbClr val="FFFFFF"/>
                          </a:solidFill>
                          <a:latin typeface="Calibri"/>
                        </a:rPr>
                        <a:t>CI </a:t>
                      </a:r>
                      <a:r>
                        <a:rPr lang="en-US" sz="900" b="1" i="0" u="none" strike="noStrike" dirty="0" err="1">
                          <a:solidFill>
                            <a:srgbClr val="FFFFFF"/>
                          </a:solidFill>
                          <a:latin typeface="Calibri"/>
                        </a:rPr>
                        <a:t>Durg</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675017470"/>
              </p:ext>
            </p:extLst>
          </p:nvPr>
        </p:nvGraphicFramePr>
        <p:xfrm>
          <a:off x="228600" y="5029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CI Raipur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675017470"/>
              </p:ext>
            </p:extLst>
          </p:nvPr>
        </p:nvGraphicFramePr>
        <p:xfrm>
          <a:off x="8458200" y="5029200"/>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304800">
                <a:tc>
                  <a:txBody>
                    <a:bodyPr/>
                    <a:lstStyle/>
                    <a:p>
                      <a:pPr algn="ctr" fontAlgn="ctr"/>
                      <a:r>
                        <a:rPr lang="en-US" sz="1000" b="1" i="0" u="none" strike="noStrike" dirty="0">
                          <a:solidFill>
                            <a:srgbClr val="FFFFFF"/>
                          </a:solidFill>
                          <a:latin typeface="Calibri"/>
                        </a:rPr>
                        <a:t>CI</a:t>
                      </a:r>
                      <a:r>
                        <a:rPr lang="en-US" sz="1000" b="1" i="0" u="none" strike="noStrike" baseline="0" dirty="0">
                          <a:solidFill>
                            <a:srgbClr val="FFFFFF"/>
                          </a:solidFill>
                          <a:latin typeface="Calibri"/>
                        </a:rPr>
                        <a:t> Rajpur</a:t>
                      </a:r>
                      <a:endParaRPr lang="en-US" sz="10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50" name="Elbow Connector 49"/>
          <p:cNvCxnSpPr/>
          <p:nvPr/>
        </p:nvCxnSpPr>
        <p:spPr>
          <a:xfrm>
            <a:off x="6553200" y="4572000"/>
            <a:ext cx="5334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a:off x="2781300" y="4914900"/>
            <a:ext cx="2286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52" name="Table 51"/>
          <p:cNvGraphicFramePr>
            <a:graphicFrameLocks noGrp="1"/>
          </p:cNvGraphicFramePr>
          <p:nvPr>
            <p:extLst>
              <p:ext uri="{D42A27DB-BD31-4B8C-83A1-F6EECF244321}">
                <p14:modId xmlns:p14="http://schemas.microsoft.com/office/powerpoint/2010/main" val="1675017470"/>
              </p:ext>
            </p:extLst>
          </p:nvPr>
        </p:nvGraphicFramePr>
        <p:xfrm>
          <a:off x="56388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675017470"/>
              </p:ext>
            </p:extLst>
          </p:nvPr>
        </p:nvGraphicFramePr>
        <p:xfrm>
          <a:off x="63246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675017470"/>
              </p:ext>
            </p:extLst>
          </p:nvPr>
        </p:nvGraphicFramePr>
        <p:xfrm>
          <a:off x="70104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675017470"/>
              </p:ext>
            </p:extLst>
          </p:nvPr>
        </p:nvGraphicFramePr>
        <p:xfrm>
          <a:off x="77724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675017470"/>
              </p:ext>
            </p:extLst>
          </p:nvPr>
        </p:nvGraphicFramePr>
        <p:xfrm>
          <a:off x="85344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675017470"/>
              </p:ext>
            </p:extLst>
          </p:nvPr>
        </p:nvGraphicFramePr>
        <p:xfrm>
          <a:off x="4953000" y="5791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1675017470"/>
              </p:ext>
            </p:extLst>
          </p:nvPr>
        </p:nvGraphicFramePr>
        <p:xfrm>
          <a:off x="3276600" y="5410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675017470"/>
              </p:ext>
            </p:extLst>
          </p:nvPr>
        </p:nvGraphicFramePr>
        <p:xfrm>
          <a:off x="2514600" y="5410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1675017470"/>
              </p:ext>
            </p:extLst>
          </p:nvPr>
        </p:nvGraphicFramePr>
        <p:xfrm>
          <a:off x="1752600" y="5410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675017470"/>
              </p:ext>
            </p:extLst>
          </p:nvPr>
        </p:nvGraphicFramePr>
        <p:xfrm>
          <a:off x="990600" y="5410200"/>
          <a:ext cx="609600" cy="228600"/>
        </p:xfrm>
        <a:graphic>
          <a:graphicData uri="http://schemas.openxmlformats.org/drawingml/2006/table">
            <a:tbl>
              <a:tblPr/>
              <a:tblGrid>
                <a:gridCol w="6096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675017470"/>
              </p:ext>
            </p:extLst>
          </p:nvPr>
        </p:nvGraphicFramePr>
        <p:xfrm>
          <a:off x="152400" y="5410200"/>
          <a:ext cx="685800" cy="228600"/>
        </p:xfrm>
        <a:graphic>
          <a:graphicData uri="http://schemas.openxmlformats.org/drawingml/2006/table">
            <a:tbl>
              <a:tblPr/>
              <a:tblGrid>
                <a:gridCol w="685800">
                  <a:extLst>
                    <a:ext uri="{9D8B030D-6E8A-4147-A177-3AD203B41FA5}">
                      <a16:colId xmlns:a16="http://schemas.microsoft.com/office/drawing/2014/main" val="20000"/>
                    </a:ext>
                  </a:extLst>
                </a:gridCol>
              </a:tblGrid>
              <a:tr h="228600">
                <a:tc>
                  <a:txBody>
                    <a:bodyPr/>
                    <a:lstStyle/>
                    <a:p>
                      <a:pPr algn="ctr" fontAlgn="ctr"/>
                      <a:r>
                        <a:rPr lang="en-US" sz="800" b="1" i="0" u="none" strike="noStrike" dirty="0">
                          <a:solidFill>
                            <a:srgbClr val="FFFFFF"/>
                          </a:solidFill>
                          <a:latin typeface="Calibri"/>
                        </a:rPr>
                        <a:t>Tech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63" name="Straight Arrow Connector 62"/>
          <p:cNvCxnSpPr/>
          <p:nvPr/>
        </p:nvCxnSpPr>
        <p:spPr>
          <a:xfrm rot="5400000">
            <a:off x="5068094" y="56007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753894" y="56007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6553200" y="5562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7162800" y="5562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7886700" y="5524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8648700" y="5524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2743994" y="5334000"/>
            <a:ext cx="151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3505200" y="5334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1981200" y="5334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1219200" y="5334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457200" y="5334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V="1">
            <a:off x="3124200" y="2286000"/>
            <a:ext cx="4572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75" name="Table 74"/>
          <p:cNvGraphicFramePr>
            <a:graphicFrameLocks noGrp="1"/>
          </p:cNvGraphicFramePr>
          <p:nvPr>
            <p:extLst>
              <p:ext uri="{D42A27DB-BD31-4B8C-83A1-F6EECF244321}">
                <p14:modId xmlns:p14="http://schemas.microsoft.com/office/powerpoint/2010/main" val="1675017470"/>
              </p:ext>
            </p:extLst>
          </p:nvPr>
        </p:nvGraphicFramePr>
        <p:xfrm>
          <a:off x="990600" y="3657600"/>
          <a:ext cx="685800" cy="381000"/>
        </p:xfrm>
        <a:graphic>
          <a:graphicData uri="http://schemas.openxmlformats.org/drawingml/2006/table">
            <a:tbl>
              <a:tblPr/>
              <a:tblGrid>
                <a:gridCol w="685800">
                  <a:extLst>
                    <a:ext uri="{9D8B030D-6E8A-4147-A177-3AD203B41FA5}">
                      <a16:colId xmlns:a16="http://schemas.microsoft.com/office/drawing/2014/main" val="20000"/>
                    </a:ext>
                  </a:extLst>
                </a:gridCol>
              </a:tblGrid>
              <a:tr h="381000">
                <a:tc>
                  <a:txBody>
                    <a:bodyPr/>
                    <a:lstStyle/>
                    <a:p>
                      <a:pPr algn="ctr" fontAlgn="ctr"/>
                      <a:r>
                        <a:rPr lang="en-US" sz="1000" b="1" i="0" u="none" strike="noStrike" dirty="0" err="1">
                          <a:solidFill>
                            <a:srgbClr val="FFFFFF"/>
                          </a:solidFill>
                          <a:latin typeface="Calibri"/>
                        </a:rPr>
                        <a:t>Rjio</a:t>
                      </a:r>
                      <a:r>
                        <a:rPr lang="en-US" sz="1000" b="1" i="0" u="none" strike="noStrike" dirty="0">
                          <a:solidFill>
                            <a:srgbClr val="FFFFFF"/>
                          </a:solidFill>
                          <a:latin typeface="Calibri"/>
                        </a:rPr>
                        <a:t> OMCR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675017470"/>
              </p:ext>
            </p:extLst>
          </p:nvPr>
        </p:nvGraphicFramePr>
        <p:xfrm>
          <a:off x="152400" y="3657600"/>
          <a:ext cx="685800" cy="381000"/>
        </p:xfrm>
        <a:graphic>
          <a:graphicData uri="http://schemas.openxmlformats.org/drawingml/2006/table">
            <a:tbl>
              <a:tblPr/>
              <a:tblGrid>
                <a:gridCol w="685800">
                  <a:extLst>
                    <a:ext uri="{9D8B030D-6E8A-4147-A177-3AD203B41FA5}">
                      <a16:colId xmlns:a16="http://schemas.microsoft.com/office/drawing/2014/main" val="20000"/>
                    </a:ext>
                  </a:extLst>
                </a:gridCol>
              </a:tblGrid>
              <a:tr h="381000">
                <a:tc>
                  <a:txBody>
                    <a:bodyPr/>
                    <a:lstStyle/>
                    <a:p>
                      <a:pPr algn="ctr" fontAlgn="ctr"/>
                      <a:r>
                        <a:rPr lang="en-US" sz="1000" b="1" i="0" u="none" strike="noStrike" dirty="0">
                          <a:solidFill>
                            <a:srgbClr val="FFFFFF"/>
                          </a:solidFill>
                          <a:latin typeface="Calibri"/>
                        </a:rPr>
                        <a:t>Idea OMCR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77" name="Elbow Connector 76"/>
          <p:cNvCxnSpPr/>
          <p:nvPr/>
        </p:nvCxnSpPr>
        <p:spPr>
          <a:xfrm rot="5400000">
            <a:off x="685800" y="3429000"/>
            <a:ext cx="3048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6200000" flipH="1">
            <a:off x="914400" y="3429000"/>
            <a:ext cx="3048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447800"/>
            <a:ext cx="5257800" cy="369332"/>
          </a:xfrm>
          <a:prstGeom prst="rect">
            <a:avLst/>
          </a:prstGeom>
          <a:noFill/>
        </p:spPr>
        <p:txBody>
          <a:bodyPr wrap="square" rtlCol="0">
            <a:spAutoFit/>
          </a:bodyPr>
          <a:lstStyle/>
          <a:p>
            <a:endParaRPr lang="en-US" dirty="0"/>
          </a:p>
        </p:txBody>
      </p:sp>
      <p:graphicFrame>
        <p:nvGraphicFramePr>
          <p:cNvPr id="4" name="Diagram 3"/>
          <p:cNvGraphicFramePr/>
          <p:nvPr/>
        </p:nvGraphicFramePr>
        <p:xfrm>
          <a:off x="533400" y="914400"/>
          <a:ext cx="7467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0600" y="990600"/>
            <a:ext cx="6477000" cy="369332"/>
          </a:xfrm>
          <a:prstGeom prst="rect">
            <a:avLst/>
          </a:prstGeom>
          <a:noFill/>
        </p:spPr>
        <p:txBody>
          <a:bodyPr wrap="square" rtlCol="0">
            <a:spAutoFit/>
          </a:bodyPr>
          <a:lstStyle/>
          <a:p>
            <a:endParaRPr lang="en-IN" dirty="0"/>
          </a:p>
        </p:txBody>
      </p:sp>
      <p:sp>
        <p:nvSpPr>
          <p:cNvPr id="6" name="Rectangle 5"/>
          <p:cNvSpPr/>
          <p:nvPr/>
        </p:nvSpPr>
        <p:spPr>
          <a:xfrm>
            <a:off x="1981200" y="76200"/>
            <a:ext cx="4953000" cy="984885"/>
          </a:xfrm>
          <a:prstGeom prst="rect">
            <a:avLst/>
          </a:prstGeom>
        </p:spPr>
        <p:txBody>
          <a:bodyPr wrap="square">
            <a:spAutoFit/>
          </a:bodyPr>
          <a:lstStyle/>
          <a:p>
            <a:pPr algn="ctr"/>
            <a:r>
              <a:rPr lang="en-US" sz="4000" u="sng" dirty="0">
                <a:solidFill>
                  <a:schemeClr val="accent6">
                    <a:lumMod val="75000"/>
                  </a:schemeClr>
                </a:solidFill>
                <a:latin typeface="Impact" pitchFamily="34" charset="0"/>
              </a:rPr>
              <a:t>Our </a:t>
            </a:r>
            <a:r>
              <a:rPr lang="en-IN" sz="4000" u="sng" dirty="0">
                <a:solidFill>
                  <a:srgbClr val="3333FF"/>
                </a:solidFill>
                <a:latin typeface="Impact" pitchFamily="34" charset="0"/>
              </a:rPr>
              <a:t>Strength</a:t>
            </a:r>
          </a:p>
          <a:p>
            <a:pPr algn="ctr"/>
            <a:endParaRPr lang="en-US" u="sng" dirty="0">
              <a:solidFill>
                <a:srgbClr val="3333FF"/>
              </a:solidFill>
              <a:latin typeface="Impact" pitchFamily="34" charset="0"/>
            </a:endParaRPr>
          </a:p>
        </p:txBody>
      </p:sp>
      <p:sp>
        <p:nvSpPr>
          <p:cNvPr id="7" name="TextBox 6"/>
          <p:cNvSpPr txBox="1"/>
          <p:nvPr/>
        </p:nvSpPr>
        <p:spPr>
          <a:xfrm>
            <a:off x="3429000" y="1295400"/>
            <a:ext cx="1981200" cy="615553"/>
          </a:xfrm>
          <a:prstGeom prst="rect">
            <a:avLst/>
          </a:prstGeom>
          <a:noFill/>
        </p:spPr>
        <p:txBody>
          <a:bodyPr wrap="square" rtlCol="0">
            <a:spAutoFit/>
          </a:bodyPr>
          <a:lstStyle/>
          <a:p>
            <a:pPr lvl="0"/>
            <a:r>
              <a:rPr lang="en-IN" sz="1600" b="1" dirty="0"/>
              <a:t>Professionalism</a:t>
            </a:r>
          </a:p>
          <a:p>
            <a:endParaRPr lang="en-IN" dirty="0"/>
          </a:p>
        </p:txBody>
      </p:sp>
      <p:sp>
        <p:nvSpPr>
          <p:cNvPr id="8" name="TextBox 7"/>
          <p:cNvSpPr txBox="1"/>
          <p:nvPr/>
        </p:nvSpPr>
        <p:spPr>
          <a:xfrm>
            <a:off x="3733800" y="4343400"/>
            <a:ext cx="1219200" cy="1077218"/>
          </a:xfrm>
          <a:prstGeom prst="rect">
            <a:avLst/>
          </a:prstGeom>
          <a:noFill/>
        </p:spPr>
        <p:txBody>
          <a:bodyPr wrap="square" rtlCol="0">
            <a:spAutoFit/>
          </a:bodyPr>
          <a:lstStyle/>
          <a:p>
            <a:pPr lvl="0"/>
            <a:r>
              <a:rPr lang="en-IN" sz="1600" b="1" dirty="0">
                <a:solidFill>
                  <a:srgbClr val="3333FF"/>
                </a:solidFill>
              </a:rPr>
              <a:t>S</a:t>
            </a:r>
            <a:r>
              <a:rPr lang="en-IN" sz="1600" b="1" dirty="0">
                <a:solidFill>
                  <a:schemeClr val="accent6">
                    <a:lumMod val="75000"/>
                  </a:schemeClr>
                </a:solidFill>
              </a:rPr>
              <a:t>AI </a:t>
            </a:r>
          </a:p>
          <a:p>
            <a:pPr lvl="0"/>
            <a:r>
              <a:rPr lang="en-IN" sz="1600" b="1" dirty="0">
                <a:solidFill>
                  <a:srgbClr val="3333FF"/>
                </a:solidFill>
              </a:rPr>
              <a:t>I</a:t>
            </a:r>
            <a:r>
              <a:rPr lang="en-IN" sz="1600" b="1" dirty="0">
                <a:solidFill>
                  <a:schemeClr val="accent6">
                    <a:lumMod val="75000"/>
                  </a:schemeClr>
                </a:solidFill>
              </a:rPr>
              <a:t>NFRATEL</a:t>
            </a:r>
          </a:p>
          <a:p>
            <a:pPr lvl="0"/>
            <a:r>
              <a:rPr lang="en-IN" sz="1600" b="1" dirty="0" err="1">
                <a:solidFill>
                  <a:srgbClr val="3333FF"/>
                </a:solidFill>
              </a:rPr>
              <a:t>P</a:t>
            </a:r>
            <a:r>
              <a:rPr lang="en-IN" sz="1600" b="1" dirty="0" err="1">
                <a:solidFill>
                  <a:schemeClr val="accent6">
                    <a:lumMod val="75000"/>
                  </a:schemeClr>
                </a:solidFill>
              </a:rPr>
              <a:t>vt</a:t>
            </a:r>
            <a:r>
              <a:rPr lang="en-IN" sz="1600" b="1" dirty="0"/>
              <a:t> </a:t>
            </a:r>
          </a:p>
          <a:p>
            <a:pPr lvl="0"/>
            <a:r>
              <a:rPr lang="en-IN" sz="1600" b="1" dirty="0">
                <a:solidFill>
                  <a:srgbClr val="3333FF"/>
                </a:solidFill>
              </a:rPr>
              <a:t>L</a:t>
            </a:r>
            <a:r>
              <a:rPr lang="en-IN" sz="1600" b="1" dirty="0">
                <a:solidFill>
                  <a:schemeClr val="accent6">
                    <a:lumMod val="75000"/>
                  </a:schemeClr>
                </a:solidFill>
              </a:rPr>
              <a:t>td</a:t>
            </a:r>
            <a:r>
              <a:rPr lang="en-IN" sz="1600" dirty="0">
                <a:solidFill>
                  <a:schemeClr val="accent6">
                    <a:lumMod val="75000"/>
                  </a:schemeClr>
                </a:solidFill>
              </a:rPr>
              <a:t>.</a:t>
            </a:r>
          </a:p>
        </p:txBody>
      </p:sp>
    </p:spTree>
    <p:extLst>
      <p:ext uri="{BB962C8B-B14F-4D97-AF65-F5344CB8AC3E}">
        <p14:creationId xmlns:p14="http://schemas.microsoft.com/office/powerpoint/2010/main" val="21652480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84" y="188640"/>
            <a:ext cx="9144000" cy="553998"/>
          </a:xfrm>
          <a:prstGeom prst="rect">
            <a:avLst/>
          </a:prstGeom>
          <a:noFill/>
        </p:spPr>
        <p:txBody>
          <a:bodyPr wrap="square" rtlCol="0">
            <a:spAutoFit/>
          </a:bodyPr>
          <a:lstStyle/>
          <a:p>
            <a:pPr algn="ctr"/>
            <a:r>
              <a:rPr lang="en-US" sz="3000" u="sng" dirty="0">
                <a:solidFill>
                  <a:schemeClr val="accent6">
                    <a:lumMod val="75000"/>
                  </a:schemeClr>
                </a:solidFill>
                <a:latin typeface="Impact" pitchFamily="34" charset="0"/>
              </a:rPr>
              <a:t>Our </a:t>
            </a:r>
            <a:r>
              <a:rPr lang="en-US" sz="3000" u="sng" dirty="0">
                <a:solidFill>
                  <a:srgbClr val="3333FF"/>
                </a:solidFill>
                <a:latin typeface="Impact" pitchFamily="34" charset="0"/>
              </a:rPr>
              <a:t>Strength</a:t>
            </a:r>
          </a:p>
        </p:txBody>
      </p:sp>
      <p:sp>
        <p:nvSpPr>
          <p:cNvPr id="3" name="Rectangle 2"/>
          <p:cNvSpPr/>
          <p:nvPr/>
        </p:nvSpPr>
        <p:spPr>
          <a:xfrm>
            <a:off x="533400" y="1066800"/>
            <a:ext cx="8429684" cy="4456605"/>
          </a:xfrm>
          <a:prstGeom prst="rect">
            <a:avLst/>
          </a:prstGeom>
        </p:spPr>
        <p:txBody>
          <a:bodyPr wrap="square">
            <a:spAutoFit/>
          </a:bodyPr>
          <a:lstStyle/>
          <a:p>
            <a:pPr marL="177800" indent="-177800">
              <a:lnSpc>
                <a:spcPct val="120000"/>
              </a:lnSpc>
              <a:buFont typeface="Arial" pitchFamily="34" charset="0"/>
              <a:buChar char="•"/>
              <a:tabLst>
                <a:tab pos="177800" algn="l"/>
              </a:tabLst>
            </a:pPr>
            <a:r>
              <a:rPr lang="en-US" sz="1600" dirty="0">
                <a:solidFill>
                  <a:srgbClr val="0091C4"/>
                </a:solidFill>
                <a:latin typeface="Bookman Old Style" pitchFamily="18" charset="0"/>
              </a:rPr>
              <a:t>   </a:t>
            </a:r>
            <a:r>
              <a:rPr lang="en-US" sz="1600" dirty="0">
                <a:solidFill>
                  <a:srgbClr val="3333FF"/>
                </a:solidFill>
                <a:latin typeface="Bookman Old Style" pitchFamily="18" charset="0"/>
              </a:rPr>
              <a:t>Customers are referring your products/services to their friends.</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Sufficient capital available to grow.</a:t>
            </a:r>
          </a:p>
          <a:p>
            <a:pPr marL="177800" indent="-177800">
              <a:lnSpc>
                <a:spcPct val="120000"/>
              </a:lnSpc>
              <a:buFont typeface="Arial" pitchFamily="34" charset="0"/>
              <a:buChar char="•"/>
              <a:tabLst>
                <a:tab pos="177800" algn="l"/>
              </a:tabLst>
            </a:pPr>
            <a:r>
              <a:rPr lang="en-US" sz="1600" dirty="0">
                <a:solidFill>
                  <a:srgbClr val="0091C4"/>
                </a:solidFill>
                <a:latin typeface="Bookman Old Style" pitchFamily="18" charset="0"/>
              </a:rPr>
              <a:t>   </a:t>
            </a:r>
            <a:r>
              <a:rPr lang="en-US" sz="1600" dirty="0">
                <a:solidFill>
                  <a:srgbClr val="3333FF"/>
                </a:solidFill>
                <a:latin typeface="Bookman Old Style" pitchFamily="18" charset="0"/>
              </a:rPr>
              <a:t>Hiring quality staff.</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Competent planning throughout the company.</a:t>
            </a:r>
          </a:p>
          <a:p>
            <a:pPr marL="177800" indent="-177800">
              <a:lnSpc>
                <a:spcPct val="120000"/>
              </a:lnSpc>
              <a:buFont typeface="Arial" pitchFamily="34" charset="0"/>
              <a:buChar char="•"/>
              <a:tabLst>
                <a:tab pos="177800" algn="l"/>
              </a:tabLst>
            </a:pPr>
            <a:r>
              <a:rPr lang="en-US" sz="1600" dirty="0">
                <a:solidFill>
                  <a:srgbClr val="3333FF"/>
                </a:solidFill>
                <a:latin typeface="Bookman Old Style" pitchFamily="18" charset="0"/>
              </a:rPr>
              <a:t>   Powerful staff buy-in on key strategies and initiatives.</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Project management &amp; resource coordination.</a:t>
            </a:r>
          </a:p>
          <a:p>
            <a:pPr marL="177800" indent="-177800">
              <a:lnSpc>
                <a:spcPct val="120000"/>
              </a:lnSpc>
              <a:buFont typeface="Arial" pitchFamily="34" charset="0"/>
              <a:buChar char="•"/>
              <a:tabLst>
                <a:tab pos="177800" algn="l"/>
              </a:tabLst>
            </a:pPr>
            <a:r>
              <a:rPr lang="en-US" sz="1600" dirty="0">
                <a:solidFill>
                  <a:srgbClr val="3333FF"/>
                </a:solidFill>
                <a:latin typeface="Bookman Old Style" pitchFamily="18" charset="0"/>
              </a:rPr>
              <a:t>   Strong leadership/staff communication.</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Staff training.</a:t>
            </a:r>
          </a:p>
          <a:p>
            <a:pPr marL="177800" indent="-177800">
              <a:lnSpc>
                <a:spcPct val="120000"/>
              </a:lnSpc>
              <a:buFont typeface="Arial" pitchFamily="34" charset="0"/>
              <a:buChar char="•"/>
              <a:tabLst>
                <a:tab pos="177800" algn="l"/>
              </a:tabLst>
            </a:pPr>
            <a:r>
              <a:rPr lang="en-US" sz="1600" dirty="0">
                <a:solidFill>
                  <a:srgbClr val="0091C4"/>
                </a:solidFill>
                <a:latin typeface="Bookman Old Style" pitchFamily="18" charset="0"/>
              </a:rPr>
              <a:t>   </a:t>
            </a:r>
            <a:r>
              <a:rPr lang="en-US" sz="1600" dirty="0">
                <a:solidFill>
                  <a:srgbClr val="3333FF"/>
                </a:solidFill>
                <a:latin typeface="Bookman Old Style" pitchFamily="18" charset="0"/>
              </a:rPr>
              <a:t>Agreed upon core values throughout the organization.</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Organization, not just the leadership, understands how the company will </a:t>
            </a:r>
          </a:p>
          <a:p>
            <a:pPr>
              <a:lnSpc>
                <a:spcPct val="120000"/>
              </a:lnSpc>
              <a:tabLst>
                <a:tab pos="177800" algn="l"/>
              </a:tabLst>
            </a:pPr>
            <a:r>
              <a:rPr lang="en-US" sz="1600" dirty="0">
                <a:solidFill>
                  <a:schemeClr val="accent6">
                    <a:lumMod val="75000"/>
                  </a:schemeClr>
                </a:solidFill>
                <a:latin typeface="Bookman Old Style" pitchFamily="18" charset="0"/>
              </a:rPr>
              <a:t>      grow in the future.</a:t>
            </a:r>
          </a:p>
          <a:p>
            <a:pPr marL="177800" indent="-177800">
              <a:lnSpc>
                <a:spcPct val="120000"/>
              </a:lnSpc>
              <a:buFont typeface="Arial" pitchFamily="34" charset="0"/>
              <a:buChar char="•"/>
              <a:tabLst>
                <a:tab pos="177800" algn="l"/>
              </a:tabLst>
            </a:pPr>
            <a:r>
              <a:rPr lang="en-US" sz="1600" dirty="0">
                <a:solidFill>
                  <a:srgbClr val="0091C4"/>
                </a:solidFill>
                <a:latin typeface="Bookman Old Style" pitchFamily="18" charset="0"/>
              </a:rPr>
              <a:t>   </a:t>
            </a:r>
            <a:r>
              <a:rPr lang="en-US" sz="1600" dirty="0">
                <a:solidFill>
                  <a:srgbClr val="3333FF"/>
                </a:solidFill>
                <a:latin typeface="Bookman Old Style" pitchFamily="18" charset="0"/>
              </a:rPr>
              <a:t>Company culture is generally open to change.</a:t>
            </a:r>
          </a:p>
          <a:p>
            <a:pPr marL="177800" indent="-177800">
              <a:lnSpc>
                <a:spcPct val="120000"/>
              </a:lnSpc>
              <a:buFont typeface="Arial" pitchFamily="34" charset="0"/>
              <a:buChar char="•"/>
              <a:tabLst>
                <a:tab pos="177800" algn="l"/>
              </a:tabLst>
            </a:pPr>
            <a:r>
              <a:rPr lang="en-US" sz="1600" dirty="0">
                <a:solidFill>
                  <a:schemeClr val="accent6">
                    <a:lumMod val="75000"/>
                  </a:schemeClr>
                </a:solidFill>
                <a:latin typeface="Bookman Old Style" pitchFamily="18" charset="0"/>
              </a:rPr>
              <a:t>   Competency in forecasting problem areas before they surface.</a:t>
            </a:r>
          </a:p>
          <a:p>
            <a:pPr marL="177800" indent="-177800">
              <a:tabLst>
                <a:tab pos="177800" algn="l"/>
              </a:tabLst>
            </a:pPr>
            <a:br>
              <a:rPr lang="en-US" sz="1700" dirty="0">
                <a:solidFill>
                  <a:srgbClr val="3333FF"/>
                </a:solidFill>
              </a:rPr>
            </a:br>
            <a:endParaRPr lang="en-US" sz="1700" dirty="0">
              <a:solidFill>
                <a:srgbClr val="002060"/>
              </a:solidFill>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3693</TotalTime>
  <Words>1189</Words>
  <Application>Microsoft Office PowerPoint</Application>
  <PresentationFormat>On-screen Show (4:3)</PresentationFormat>
  <Paragraphs>333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Bodoni MT</vt:lpstr>
      <vt:lpstr>Bookman Old Style</vt:lpstr>
      <vt:lpstr>Calibri</vt:lpstr>
      <vt:lpstr>Impact</vt:lpstr>
      <vt:lpstr>Monotype Corsiva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Amit Gupta</cp:lastModifiedBy>
  <cp:revision>446</cp:revision>
  <dcterms:created xsi:type="dcterms:W3CDTF">2014-10-06T11:39:21Z</dcterms:created>
  <dcterms:modified xsi:type="dcterms:W3CDTF">2018-03-07T14:01:12Z</dcterms:modified>
</cp:coreProperties>
</file>